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7" r:id="rId4"/>
    <p:sldId id="288" r:id="rId5"/>
    <p:sldId id="258" r:id="rId6"/>
    <p:sldId id="289" r:id="rId7"/>
    <p:sldId id="261" r:id="rId8"/>
    <p:sldId id="265" r:id="rId9"/>
    <p:sldId id="263" r:id="rId10"/>
    <p:sldId id="290" r:id="rId11"/>
    <p:sldId id="260" r:id="rId12"/>
    <p:sldId id="262" r:id="rId13"/>
    <p:sldId id="264" r:id="rId14"/>
    <p:sldId id="291" r:id="rId15"/>
    <p:sldId id="292" r:id="rId16"/>
    <p:sldId id="293" r:id="rId17"/>
    <p:sldId id="268" r:id="rId18"/>
    <p:sldId id="272" r:id="rId19"/>
    <p:sldId id="267" r:id="rId20"/>
    <p:sldId id="294" r:id="rId21"/>
    <p:sldId id="284" r:id="rId22"/>
  </p:sldIdLst>
  <p:sldSz cx="18288000" cy="10287000"/>
  <p:notesSz cx="6858000" cy="9144000"/>
  <p:embeddedFontLst>
    <p:embeddedFont>
      <p:font typeface="Arita Dotum Semi-Bold" panose="02020603020101020101" pitchFamily="18" charset="-127"/>
      <p:regular r:id="rId24"/>
      <p:bold r:id="rId25"/>
    </p:embeddedFont>
    <p:embeddedFont>
      <p:font typeface="Arita Dotum Thin" panose="02020603020101020101" pitchFamily="18" charset="-127"/>
      <p:regular r:id="rId26"/>
    </p:embeddedFont>
    <p:embeddedFont>
      <p:font typeface="Seoul Namsan Condensed Bold" panose="02020603020101020101" pitchFamily="18" charset="-127"/>
      <p:regular r:id="rId27"/>
    </p:embeddedFont>
    <p:embeddedFont>
      <p:font typeface="Seoul Namsan Condensed Ultra-Bold" panose="02020603020101020101" pitchFamily="18" charset="-127"/>
      <p:regular r:id="rId28"/>
    </p:embeddedFont>
    <p:embeddedFont>
      <p:font typeface="맑은 고딕" panose="020B0503020000020004" pitchFamily="34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92" autoAdjust="0"/>
    <p:restoredTop sz="94640" autoAdjust="0"/>
  </p:normalViewPr>
  <p:slideViewPr>
    <p:cSldViewPr>
      <p:cViewPr varScale="1">
        <p:scale>
          <a:sx n="141" d="100"/>
          <a:sy n="141" d="100"/>
        </p:scale>
        <p:origin x="5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A75B3-412F-FA40-A53A-E1E6BFC5EEB7}" type="datetimeFigureOut">
              <a:rPr kumimoji="1" lang="ko-KR" altLang="en-US" smtClean="0"/>
              <a:t>2024. 2. 16.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E35B4-2DC3-494F-9680-81674F7141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61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React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jsx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문법을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분들이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jsx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리액트로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접했을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거라고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994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-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함수형 컴포넌트는 이와 같은 과정을 지니게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처음 게으른 초기화를 진행하고 렌더링 하고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Dom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을 업데이트하게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layoutEffects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통해 내부 로직을 트리거 시키게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브라우저가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flow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와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painting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작업을 하고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effect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실행시킵니다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-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unmount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유사하게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동작하고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클린업함수를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componentwillunmount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혼동하게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4756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함수형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컴포넌트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생명주기를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간단하게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봤습니다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우리는 </a:t>
            </a:r>
            <a:r>
              <a:rPr kumimoji="1" lang="ko-KR" altLang="en-US" dirty="0" err="1"/>
              <a:t>이버튼을</a:t>
            </a:r>
            <a:r>
              <a:rPr kumimoji="1" lang="ko-KR" altLang="en-US" dirty="0"/>
              <a:t> 한번 클릭해 </a:t>
            </a:r>
            <a:r>
              <a:rPr kumimoji="1" lang="en-US" altLang="ko-KR" dirty="0"/>
              <a:t>child</a:t>
            </a:r>
            <a:r>
              <a:rPr kumimoji="1" lang="ko-KR" altLang="en-US" dirty="0"/>
              <a:t>컴포넌트를 렌더링하고 다시 클릭해 </a:t>
            </a:r>
            <a:r>
              <a:rPr kumimoji="1" lang="ko-KR" altLang="en-US" dirty="0" err="1"/>
              <a:t>언마운트해보겠습니다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동작을 예측해봐도 좋을 </a:t>
            </a:r>
            <a:r>
              <a:rPr kumimoji="1" lang="ko-KR" altLang="en-US" dirty="0" err="1"/>
              <a:t>것같습니다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558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이렇듯 함수를 호출하면 </a:t>
            </a:r>
            <a:r>
              <a:rPr lang="ko-KR" altLang="en-US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여러번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호출되기 때문에 문제가 될 수 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그렇기 때문에 방금전과 같이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callback</a:t>
            </a:r>
            <a:r>
              <a:rPr lang="ko-KR" altLang="en-US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넣어주게 되면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react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최초 렌더링 될 때만 </a:t>
            </a:r>
            <a:r>
              <a:rPr lang="ko-KR" altLang="en-US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콜백을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호출하게 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만약 초기값으로 브라우저 스토리지의 접근이나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복잡한 연산 등을 할 때 활용하면 최적화하는 데 큰 도움이 될 것 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218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 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JSX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리액트의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전유물이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아닙니다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JSX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ECMA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표준도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아닙니다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즉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JSX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XML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형식으로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자바스크립트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내부까지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표현가능한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문법입니다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665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JSX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자바스크립트로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변환될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?? -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브라우저가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이해할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바꿔야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브라우저는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javascript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밖에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읽어올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없는데요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바벨을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바벨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플러그인인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@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babel/plugin-transform-react-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jsx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변환되어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변환된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브라우저가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인식을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브라우저가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인식할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변경하는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typescript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컴파일되어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javascript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표현되는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과정이랑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얼핏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비슷하다는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느낌을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받았습니다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9653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다음과 같이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Mincho, Birth, Hobby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컴포넌트를 만들어보았습니다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 -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이것을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babel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로 변환이 되면 </a:t>
            </a:r>
            <a:br>
              <a:rPr lang="ko-KR" altLang="en-US" dirty="0">
                <a:effectLst/>
                <a:latin typeface="Helvetica Neue" panose="02000503000000020004" pitchFamily="2" charset="0"/>
              </a:rPr>
            </a:br>
            <a:r>
              <a:rPr lang="ko-KR" altLang="en-US" dirty="0">
                <a:effectLst/>
                <a:latin typeface="Helvetica Neue" panose="02000503000000020004" pitchFamily="2" charset="0"/>
              </a:rPr>
              <a:t>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다음과 같이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JSXElement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첫 번째 인수로 선언하고 그 다음 인수로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JSXChildren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JSXAttributes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JSXStrings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을 넘겨주어 처리를 하고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도입부에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JSX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독자적인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문법이라고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하였습니다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JSX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문법이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다른 </a:t>
            </a:r>
            <a:r>
              <a:rPr lang="en-US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js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라이브러리인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Preact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방식으로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변환이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111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잠깐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프론트엔드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역사에 대해 이야기 해봅시다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사이드에서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데이터들이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처리되고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형태였습니다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프론트 벡 영역 구분이 따로 없었죠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이러한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역할일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분리되고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javascript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브라우저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조작을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간단하게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JQuery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흥했습니다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</a:b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JQuery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간단히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조작하기는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조작하고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 </a:t>
            </a:r>
            <a:b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</a:b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프론트엔드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프레임워크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3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대장의 문을 연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Angular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나 나타났습니다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Angular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경우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Incremental 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변경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사항을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방식입니다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다음으로는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Vue, React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순으로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나타났습니다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둘은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돔을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책에서도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읽었지만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비교를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반영이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Incremental 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생성하는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과정이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속도와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메모리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사용량이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상당히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효율적입니다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모바일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환경에서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유리하다고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8340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한 가지 프레임워크에 대해 더 얘기해보겠습니다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다음 그림을 보면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state of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js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에서의 프레임워크 만족도에 대한 조사입니다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Svelte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가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등을 지속적으로 차지하는 것을 확인할 수 있었습니다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그렇다면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Svelte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의 장점은 뭐가 있을까요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 Neue" panose="02000503000000020004" pitchFamily="2" charset="0"/>
              </a:rPr>
              <a:t>작은 번들 사이즈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 Neue" panose="02000503000000020004" pitchFamily="2" charset="0"/>
              </a:rPr>
              <a:t>작은 프로젝트이지만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보일러플레이트가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적음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 Neue" panose="02000503000000020004" pitchFamily="2" charset="0"/>
              </a:rPr>
              <a:t>학습 곡선이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낮은편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…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돔이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없다입니다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없을까요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??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0254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-2013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React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핵심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멤버인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Pete Hunt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강연을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했었습니다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여기서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돔에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책에서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나왔듯이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무조건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빠르다는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의미가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대부분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상황에서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애플리케이션을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정도로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빠르다는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3219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svelte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는 이러한 가상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Dom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에 의문을 제기했습니다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r>
              <a:rPr lang="en-US" altLang="ko-KR" dirty="0">
                <a:effectLst/>
                <a:latin typeface="Helvetica Neue" panose="02000503000000020004" pitchFamily="2" charset="0"/>
              </a:rPr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다음은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Svelte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공식문서에서 소개한 가상 돔입니다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" altLang="ko-KR" dirty="0">
                <a:effectLst/>
                <a:latin typeface="Helvetica Neue" panose="02000503000000020004" pitchFamily="2" charset="0"/>
              </a:rPr>
              <a:t>React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의 원래 약속은 성능에 대한 걱정 없이 상태가 바뀔 때마다 전체 앱을 다시 렌더링할 수 있다는 것이었습니다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실제로는 그것이 정확하다고 생각되지 않습니다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만약 그렇다면 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shouldComponentUpdate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(React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가 컴포넌트를 안전하게 건너뛸 수 있는 시기를 알려주는 방법인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)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같은 최적화가 필요하지 않을 것입니다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shouldComponentUpdate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사용하더라도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앱의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업데이트하는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얼마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React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팀은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업데이트를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덩어리로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React Fiber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도입했습니다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무엇보다도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)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업데이트가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스레드를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차단하지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않는다는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의미하지만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작업량이나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업데이트에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소요되는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줄어들지는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br>
              <a:rPr kumimoji="0"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react</a:t>
            </a:r>
            <a:r>
              <a:rPr kumimoji="1" lang="ko-KR" altLang="en-US" dirty="0"/>
              <a:t>생명주기에서도 알 수 있듯 </a:t>
            </a:r>
            <a:r>
              <a:rPr kumimoji="1" lang="en-US" altLang="ko-KR" dirty="0" err="1"/>
              <a:t>shouldComponentUpdate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한번더</a:t>
            </a:r>
            <a:r>
              <a:rPr kumimoji="1" lang="ko-KR" altLang="en-US" dirty="0"/>
              <a:t> 분기를 나눠 확인을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그대로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됬던간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업데이트를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방식은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타임라인을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소비하게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된다는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의미입니다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b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</a:br>
            <a:b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</a:b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기존의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리액트에서는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1, 2, 3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번을 수행합니다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리액트에서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1,2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번과정은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렌더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/ 3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번과정을 커밋하는 과정으로 볼 수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이것을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Differ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알고리즘을 사용했다고 볼 수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Svelte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렌더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과정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반영하는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방식을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찾아냈습니다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이렇게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돔을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포함해서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js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프레임워크들의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DOM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조작방식을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알아봤습니다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번외로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앞에서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프레임워크의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포문을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열었던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Jquery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4.0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출시되었고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좋은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평가를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받고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b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</a:b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건제하다는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평가를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받고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Php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말이죠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146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 Neue" panose="02000503000000020004" pitchFamily="2" charset="0"/>
              </a:rPr>
              <a:t>클래스 기반 컴포넌트 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Helvetica Neue" panose="02000503000000020004" pitchFamily="2" charset="0"/>
              </a:rPr>
              <a:t>3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단계로 생명주기를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표한할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수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Mount, Update, Unmount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로 말이죠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mount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단계에서는 첫번째로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contructor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가 호출됩니다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이것은 컴포넌트 초기화하는 단계로 주로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state, props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등을 정의합니다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 Neue" panose="02000503000000020004" pitchFamily="2" charset="0"/>
              </a:rPr>
              <a:t>그리고 여기에는 나타내지는 않았지만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getDerivedStatFromProps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()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통해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props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로 인한 부수 효과를 수행할 수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 Neue" panose="02000503000000020004" pitchFamily="2" charset="0"/>
              </a:rPr>
              <a:t>그리고 렌더링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 Neue" panose="02000503000000020004" pitchFamily="2" charset="0"/>
              </a:rPr>
              <a:t>마지막으로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componentDidmount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가 호출 되고 우리는 이때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state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변경하든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api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요청하는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sideEffect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실행할 수 있게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 Neue" panose="02000503000000020004" pitchFamily="2" charset="0"/>
              </a:rPr>
              <a:t>그 다음으로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Update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에서는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props Change,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setState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forceUpdate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등으로 트리거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 여기서도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rendering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직전에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getDerivedStateFromProps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()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와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sholudComponentUpdate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()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과정을 거치게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 Neue" panose="02000503000000020004" pitchFamily="2" charset="0"/>
              </a:rPr>
              <a:t>업데이트 단계에서는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rendering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이후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getSnapshotBeforeUpdate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통해 보통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Dom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관련 이벤트 값을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봔환시킵니다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 Neue" panose="02000503000000020004" pitchFamily="2" charset="0"/>
              </a:rPr>
              <a:t>그리고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mount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단계와 똑같이 최종적으로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ComponentDidUpdate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가 실행됩니다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unmount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단계에서는 바로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CompononetWillUnmount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가 실행되죠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책에서는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컴포넌트의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생명주기만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다루고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있더라고요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함수형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컴포넌트의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생명주기는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보편적으로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설명되는지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궁금했습니다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E35B4-2DC3-494F-9680-81674F7141E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521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3381" y="376237"/>
            <a:ext cx="17521238" cy="9534525"/>
          </a:xfrm>
          <a:custGeom>
            <a:avLst/>
            <a:gdLst/>
            <a:ahLst/>
            <a:cxnLst/>
            <a:rect l="l" t="t" r="r" b="b"/>
            <a:pathLst>
              <a:path w="17521238" h="9534525">
                <a:moveTo>
                  <a:pt x="0" y="0"/>
                </a:moveTo>
                <a:lnTo>
                  <a:pt x="17521238" y="0"/>
                </a:lnTo>
                <a:lnTo>
                  <a:pt x="17521238" y="9534524"/>
                </a:lnTo>
                <a:lnTo>
                  <a:pt x="0" y="9534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8912" b="-1891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925762" y="3039230"/>
            <a:ext cx="13615232" cy="148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50"/>
              </a:lnSpc>
            </a:pPr>
            <a:r>
              <a:rPr lang="en-US" sz="10318" spc="103" dirty="0">
                <a:solidFill>
                  <a:srgbClr val="FFFFFF"/>
                </a:solidFill>
                <a:ea typeface="Arita Dotum Semi-Bold"/>
              </a:rPr>
              <a:t>React Deep Dive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9B83F-15D7-23F5-0C4C-EED457D1E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JSConfEU 2013에서의 피트 헌트">
            <a:extLst>
              <a:ext uri="{FF2B5EF4-FFF2-40B4-BE49-F238E27FC236}">
                <a16:creationId xmlns:a16="http://schemas.microsoft.com/office/drawing/2014/main" id="{1BB91098-3BD2-E920-0BC1-7007A008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197" y="1609140"/>
            <a:ext cx="12779605" cy="706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49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>
            <a:extLst>
              <a:ext uri="{FF2B5EF4-FFF2-40B4-BE49-F238E27FC236}">
                <a16:creationId xmlns:a16="http://schemas.microsoft.com/office/drawing/2014/main" id="{ED83319C-5F9E-0E70-563B-527E3637B0DE}"/>
              </a:ext>
            </a:extLst>
          </p:cNvPr>
          <p:cNvSpPr txBox="1"/>
          <p:nvPr/>
        </p:nvSpPr>
        <p:spPr>
          <a:xfrm>
            <a:off x="1905000" y="5829300"/>
            <a:ext cx="8439150" cy="211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en-US" altLang="ko-KR" sz="2400" u="none" dirty="0">
                <a:solidFill>
                  <a:srgbClr val="FFFFFF"/>
                </a:solidFill>
                <a:ea typeface="Arita Dotum Semi-Bold"/>
              </a:rPr>
              <a:t>Dom</a:t>
            </a:r>
            <a:r>
              <a:rPr lang="ko-KR" altLang="en-US" sz="2400" u="none" dirty="0">
                <a:solidFill>
                  <a:srgbClr val="FFFFFF"/>
                </a:solidFill>
                <a:ea typeface="Arita Dotum Semi-Bold"/>
              </a:rPr>
              <a:t>의 비교를 위해 스냅샷</a:t>
            </a:r>
            <a:endParaRPr lang="en-US" altLang="ko-KR" sz="2400" u="none" dirty="0">
              <a:solidFill>
                <a:srgbClr val="FFFFFF"/>
              </a:solidFill>
              <a:ea typeface="Arita Dotum Semi-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rgbClr val="FFFFFF"/>
                </a:solidFill>
                <a:ea typeface="Arita Dotum Semi-Bold"/>
              </a:rPr>
              <a:t>변경</a:t>
            </a:r>
            <a:r>
              <a:rPr lang="en-US" altLang="ko-KR" sz="2400" dirty="0">
                <a:solidFill>
                  <a:srgbClr val="FFFFFF"/>
                </a:solidFill>
                <a:ea typeface="Arita Dotum Semi-Bold"/>
              </a:rPr>
              <a:t>,</a:t>
            </a:r>
            <a:r>
              <a:rPr lang="ko-KR" altLang="en-US" sz="2400" dirty="0">
                <a:solidFill>
                  <a:srgbClr val="FFFFFF"/>
                </a:solidFill>
                <a:ea typeface="Arita Dotum Semi-Bold"/>
              </a:rPr>
              <a:t> 추가 또는 제거가 있을 때 필요한 요소를 확인</a:t>
            </a:r>
            <a:endParaRPr lang="en-US" altLang="ko-KR" sz="2400" dirty="0">
              <a:solidFill>
                <a:srgbClr val="FFFFFF"/>
              </a:solidFill>
              <a:ea typeface="Arita Dotum Semi-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400" u="none" dirty="0">
                <a:solidFill>
                  <a:srgbClr val="FFFFFF"/>
                </a:solidFill>
                <a:ea typeface="Arita Dotum Semi-Bold"/>
              </a:rPr>
              <a:t>실제 </a:t>
            </a:r>
            <a:r>
              <a:rPr lang="en-US" altLang="ko-KR" sz="2400" u="none" dirty="0">
                <a:solidFill>
                  <a:srgbClr val="FFFFFF"/>
                </a:solidFill>
                <a:ea typeface="Arita Dotum Semi-Bold"/>
              </a:rPr>
              <a:t>Dom</a:t>
            </a:r>
            <a:r>
              <a:rPr lang="ko-KR" altLang="en-US" sz="2400" u="none" dirty="0">
                <a:solidFill>
                  <a:srgbClr val="FFFFFF"/>
                </a:solidFill>
                <a:ea typeface="Arita Dotum Semi-Bold"/>
              </a:rPr>
              <a:t>에 업데이트</a:t>
            </a:r>
            <a:endParaRPr lang="en-US" sz="2400" u="none" dirty="0">
              <a:solidFill>
                <a:srgbClr val="FFFFFF"/>
              </a:solidFill>
              <a:ea typeface="Arita Dotum Semi-Bold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FD61E9E-B4B6-6F68-F797-A06DD078BE11}"/>
              </a:ext>
            </a:extLst>
          </p:cNvPr>
          <p:cNvSpPr/>
          <p:nvPr/>
        </p:nvSpPr>
        <p:spPr>
          <a:xfrm>
            <a:off x="9144000" y="6743700"/>
            <a:ext cx="2133600" cy="493117"/>
          </a:xfrm>
          <a:prstGeom prst="rightArrow">
            <a:avLst>
              <a:gd name="adj1" fmla="val 47403"/>
              <a:gd name="adj2" fmla="val 9924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5DD185D-1AD2-8BB2-6D3A-B6927338E814}"/>
              </a:ext>
            </a:extLst>
          </p:cNvPr>
          <p:cNvSpPr txBox="1"/>
          <p:nvPr/>
        </p:nvSpPr>
        <p:spPr>
          <a:xfrm>
            <a:off x="12192000" y="6567963"/>
            <a:ext cx="3276600" cy="635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2400" dirty="0">
                <a:solidFill>
                  <a:srgbClr val="FFFFFF"/>
                </a:solidFill>
                <a:ea typeface="Arita Dotum Semi-Bold"/>
              </a:rPr>
              <a:t>실제 </a:t>
            </a:r>
            <a:r>
              <a:rPr lang="en-US" altLang="ko-KR" sz="2400" dirty="0">
                <a:solidFill>
                  <a:srgbClr val="FFFFFF"/>
                </a:solidFill>
                <a:ea typeface="Arita Dotum Semi-Bold"/>
              </a:rPr>
              <a:t>Dom</a:t>
            </a:r>
            <a:r>
              <a:rPr lang="ko-KR" altLang="en-US" sz="2400" dirty="0">
                <a:solidFill>
                  <a:srgbClr val="FFFFFF"/>
                </a:solidFill>
                <a:ea typeface="Arita Dotum Semi-Bold"/>
              </a:rPr>
              <a:t>에 업데이트</a:t>
            </a:r>
            <a:endParaRPr lang="en-US" sz="2400" u="none" dirty="0">
              <a:solidFill>
                <a:srgbClr val="FFFFFF"/>
              </a:solidFill>
              <a:ea typeface="Arita Dotum Semi-Bold"/>
            </a:endParaRPr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E8329B-EB98-F4EB-424A-E298A378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7" y="1257300"/>
            <a:ext cx="7162800" cy="359095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B5CB20AA-00EE-2CA3-4C9A-2C2A678776B4}"/>
              </a:ext>
            </a:extLst>
          </p:cNvPr>
          <p:cNvSpPr txBox="1"/>
          <p:nvPr/>
        </p:nvSpPr>
        <p:spPr>
          <a:xfrm>
            <a:off x="9753600" y="1821348"/>
            <a:ext cx="5543550" cy="246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ko-KR" sz="1200" b="0" i="0" dirty="0">
                <a:solidFill>
                  <a:srgbClr val="CCCCCC"/>
                </a:solidFill>
                <a:effectLst/>
                <a:latin typeface="Overpass"/>
              </a:rPr>
              <a:t>React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의 원래 약속은 성능에 대한 걱정 없이 상태가 바뀔 때마다 전체 앱을 다시 렌더링할 수 있다는 것이었습니다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Overpass"/>
              </a:rPr>
              <a:t>. 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실제로는 그것이 정확하다고 생각되지 않습니다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Overpass"/>
              </a:rPr>
              <a:t>. 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만약 그렇다면 </a:t>
            </a:r>
            <a:r>
              <a:rPr lang="en" altLang="ko-KR" sz="1200" b="1" i="0" dirty="0" err="1">
                <a:solidFill>
                  <a:srgbClr val="CCCCCC"/>
                </a:solidFill>
                <a:effectLst/>
                <a:latin typeface="Overpass"/>
              </a:rPr>
              <a:t>shouldComponentUpdate</a:t>
            </a:r>
            <a:r>
              <a:rPr lang="en" altLang="ko-KR" sz="1200" b="1" i="0" dirty="0">
                <a:solidFill>
                  <a:srgbClr val="CCCCCC"/>
                </a:solidFill>
                <a:effectLst/>
                <a:latin typeface="Overpass"/>
              </a:rPr>
              <a:t>(React</a:t>
            </a:r>
            <a:r>
              <a:rPr lang="ko-KR" altLang="en-US" sz="1200" b="1" i="0" dirty="0">
                <a:solidFill>
                  <a:srgbClr val="CCCCCC"/>
                </a:solidFill>
                <a:effectLst/>
                <a:latin typeface="Overpass"/>
              </a:rPr>
              <a:t>가 컴포넌트를 안전하게 건너뛸 수 있는 시기를 알려주는 방법인</a:t>
            </a:r>
            <a:r>
              <a:rPr lang="en-US" altLang="ko-KR" sz="1200" b="1" i="0" dirty="0">
                <a:solidFill>
                  <a:srgbClr val="CCCCCC"/>
                </a:solidFill>
                <a:effectLst/>
                <a:latin typeface="Overpass"/>
              </a:rPr>
              <a:t>) 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같은 최적화가 필요하지 않을 것입니다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Overpass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" altLang="ko-KR" sz="1200" b="0" i="0" dirty="0" err="1">
                <a:solidFill>
                  <a:srgbClr val="CCCCCC"/>
                </a:solidFill>
                <a:effectLst/>
                <a:latin typeface="Overpass"/>
              </a:rPr>
              <a:t>shouldComponentUpdate</a:t>
            </a:r>
            <a:r>
              <a:rPr lang="ko-KR" altLang="en-US" sz="1200" b="0" i="0" dirty="0" err="1">
                <a:solidFill>
                  <a:srgbClr val="CCCCCC"/>
                </a:solidFill>
                <a:effectLst/>
                <a:latin typeface="Overpass"/>
              </a:rPr>
              <a:t>를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 사용하더라도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Overpass"/>
              </a:rPr>
              <a:t>,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 전체 앱의 가상 </a:t>
            </a:r>
            <a:r>
              <a:rPr lang="en" altLang="ko-KR" sz="1200" b="0" i="0" dirty="0">
                <a:solidFill>
                  <a:srgbClr val="CCCCCC"/>
                </a:solidFill>
                <a:effectLst/>
                <a:latin typeface="Overpass"/>
              </a:rPr>
              <a:t>DOM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을 한 번에 업데이트하는 것은 많은 작업입니다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Overpass"/>
              </a:rPr>
              <a:t>. 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얼마 전 </a:t>
            </a:r>
            <a:r>
              <a:rPr lang="en" altLang="ko-KR" sz="1200" b="0" i="0" dirty="0">
                <a:solidFill>
                  <a:srgbClr val="CCCCCC"/>
                </a:solidFill>
                <a:effectLst/>
                <a:latin typeface="Overpass"/>
              </a:rPr>
              <a:t>React 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팀은 업데이트를 더 작은 덩어리로 나눌 수 있는 </a:t>
            </a:r>
            <a:r>
              <a:rPr lang="en" altLang="ko-KR" sz="1200" b="1" i="0" dirty="0">
                <a:solidFill>
                  <a:srgbClr val="CCCCCC"/>
                </a:solidFill>
                <a:effectLst/>
                <a:latin typeface="Overpass"/>
              </a:rPr>
              <a:t>React Fiber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라는 기능을 도입했습니다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Overpass"/>
              </a:rPr>
              <a:t>. 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이는 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Overpass"/>
              </a:rPr>
              <a:t>(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무엇보다도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Overpass"/>
              </a:rPr>
              <a:t>) 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업데이트가 메인 스레드를 오랜 시간 동안 차단하지 않는다는 것을 의미하지만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Overpass"/>
              </a:rPr>
              <a:t>, </a:t>
            </a:r>
            <a:r>
              <a:rPr lang="ko-KR" altLang="en-US" sz="1200" b="0" i="0" dirty="0">
                <a:solidFill>
                  <a:srgbClr val="CCCCCC"/>
                </a:solidFill>
                <a:effectLst/>
                <a:latin typeface="Overpass"/>
              </a:rPr>
              <a:t>총 작업량이나 업데이트에 소요되는 시간이 줄어들지는 않습니다</a:t>
            </a:r>
            <a:r>
              <a:rPr lang="en-US" altLang="ko-KR" sz="1200" b="0" i="0" dirty="0">
                <a:solidFill>
                  <a:srgbClr val="CCCCCC"/>
                </a:solidFill>
                <a:effectLst/>
                <a:latin typeface="Overpass"/>
              </a:rPr>
              <a:t>.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9B1F7107-D2BC-1A8C-198C-209F4FC2E354}"/>
              </a:ext>
            </a:extLst>
          </p:cNvPr>
          <p:cNvSpPr txBox="1"/>
          <p:nvPr/>
        </p:nvSpPr>
        <p:spPr>
          <a:xfrm>
            <a:off x="917115" y="6334053"/>
            <a:ext cx="542086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ko-KR" altLang="en-US" sz="2400" b="1" u="none" dirty="0" err="1">
                <a:solidFill>
                  <a:srgbClr val="FF0000"/>
                </a:solidFill>
                <a:latin typeface="Seoul Namsan Condensed Bold"/>
                <a:ea typeface="Seoul Namsan Condensed Bold"/>
              </a:rPr>
              <a:t>렌더</a:t>
            </a:r>
            <a:endParaRPr lang="en-US" sz="2400" b="1" u="none" dirty="0">
              <a:solidFill>
                <a:srgbClr val="FF0000"/>
              </a:solidFill>
              <a:latin typeface="Seoul Namsan Condensed Bold"/>
              <a:ea typeface="Seoul Namsan Condensed Bold"/>
            </a:endParaRPr>
          </a:p>
        </p:txBody>
      </p:sp>
      <p:sp>
        <p:nvSpPr>
          <p:cNvPr id="20" name="왼쪽 대괄호[L] 19">
            <a:extLst>
              <a:ext uri="{FF2B5EF4-FFF2-40B4-BE49-F238E27FC236}">
                <a16:creationId xmlns:a16="http://schemas.microsoft.com/office/drawing/2014/main" id="{67375B77-953D-0F5C-5BB7-5535A0F49420}"/>
              </a:ext>
            </a:extLst>
          </p:cNvPr>
          <p:cNvSpPr/>
          <p:nvPr/>
        </p:nvSpPr>
        <p:spPr>
          <a:xfrm>
            <a:off x="1571625" y="6134100"/>
            <a:ext cx="108527" cy="1069102"/>
          </a:xfrm>
          <a:prstGeom prst="leftBracket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78A8C68-D14E-2445-5733-0D9AD4170707}"/>
              </a:ext>
            </a:extLst>
          </p:cNvPr>
          <p:cNvSpPr txBox="1"/>
          <p:nvPr/>
        </p:nvSpPr>
        <p:spPr>
          <a:xfrm>
            <a:off x="5381625" y="7438255"/>
            <a:ext cx="542086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ko-KR" altLang="en-US" sz="2400" b="1" u="none" dirty="0" err="1">
                <a:solidFill>
                  <a:schemeClr val="accent6">
                    <a:lumMod val="75000"/>
                  </a:schemeClr>
                </a:solidFill>
                <a:latin typeface="Seoul Namsan Condensed Bold"/>
                <a:ea typeface="Seoul Namsan Condensed Bold"/>
              </a:rPr>
              <a:t>커밋</a:t>
            </a:r>
            <a:endParaRPr lang="en-US" sz="2400" b="1" u="none" dirty="0">
              <a:solidFill>
                <a:schemeClr val="accent6">
                  <a:lumMod val="75000"/>
                </a:schemeClr>
              </a:solidFill>
              <a:latin typeface="Seoul Namsan Condensed Bold"/>
              <a:ea typeface="Seoul Namsan Condensed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4146C016-1E01-FCF0-9F07-E689997EFD8E}"/>
              </a:ext>
            </a:extLst>
          </p:cNvPr>
          <p:cNvSpPr txBox="1"/>
          <p:nvPr/>
        </p:nvSpPr>
        <p:spPr>
          <a:xfrm>
            <a:off x="3753139" y="8267700"/>
            <a:ext cx="2170572" cy="100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altLang="ko-KR" sz="6000" dirty="0">
                <a:solidFill>
                  <a:srgbClr val="FFFFFF"/>
                </a:solidFill>
                <a:ea typeface="Arita Dotum Semi-Bold"/>
              </a:rPr>
              <a:t>Diffing</a:t>
            </a:r>
            <a:endParaRPr lang="en-US" sz="6000" u="none" dirty="0">
              <a:solidFill>
                <a:srgbClr val="FFFFFF"/>
              </a:solidFill>
              <a:ea typeface="Arita Dotum Semi-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2DEBE705-0180-7C83-C3F8-4E456C4815B4}"/>
              </a:ext>
            </a:extLst>
          </p:cNvPr>
          <p:cNvSpPr txBox="1"/>
          <p:nvPr/>
        </p:nvSpPr>
        <p:spPr>
          <a:xfrm>
            <a:off x="12182789" y="8268855"/>
            <a:ext cx="3000375" cy="100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6000" dirty="0">
                <a:solidFill>
                  <a:srgbClr val="FFFFFF"/>
                </a:solidFill>
                <a:ea typeface="Arita Dotum Semi-Bold"/>
              </a:rPr>
              <a:t>컴파일러</a:t>
            </a:r>
            <a:endParaRPr lang="en-US" sz="6000" u="none" dirty="0">
              <a:solidFill>
                <a:srgbClr val="FFFFFF"/>
              </a:solidFill>
              <a:ea typeface="Arita Dotum Semi-Bold"/>
            </a:endParaRPr>
          </a:p>
        </p:txBody>
      </p:sp>
      <p:pic>
        <p:nvPicPr>
          <p:cNvPr id="25" name="그림 24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BE253691-7343-1FB1-C116-ECDEFD0F4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50" y="1188178"/>
            <a:ext cx="7264400" cy="462280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B9E05AB-6762-19E2-84B1-56A811CB2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600544"/>
            <a:ext cx="4715138" cy="568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2" grpId="0"/>
      <p:bldP spid="16" grpId="0"/>
      <p:bldP spid="20" grpId="0" animBg="1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34600" y="3139440"/>
            <a:ext cx="5981700" cy="208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ea typeface="Arita Dotum Semi-Bold"/>
              </a:rPr>
              <a:t>React</a:t>
            </a:r>
          </a:p>
          <a:p>
            <a:pPr marL="0" lvl="0" indent="0" algn="l">
              <a:lnSpc>
                <a:spcPts val="8400"/>
              </a:lnSpc>
            </a:pPr>
            <a:r>
              <a:rPr lang="ko-KR" altLang="en-US" sz="6000" u="none" dirty="0">
                <a:solidFill>
                  <a:srgbClr val="FFFFFF"/>
                </a:solidFill>
                <a:ea typeface="Arita Dotum Semi-Bold"/>
              </a:rPr>
              <a:t>생명주기</a:t>
            </a:r>
            <a:endParaRPr lang="en-US" sz="6000" u="none" dirty="0">
              <a:solidFill>
                <a:srgbClr val="FFFFFF"/>
              </a:solidFill>
              <a:ea typeface="Arita Dotum Semi-Bol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447800" y="1578856"/>
            <a:ext cx="6948341" cy="7129287"/>
          </a:xfrm>
          <a:prstGeom prst="rect">
            <a:avLst/>
          </a:prstGeom>
          <a:solidFill>
            <a:srgbClr val="2F2F2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740620" y="1881188"/>
            <a:ext cx="6362700" cy="6524625"/>
          </a:xfrm>
          <a:custGeom>
            <a:avLst/>
            <a:gdLst/>
            <a:ahLst/>
            <a:cxnLst/>
            <a:rect l="l" t="t" r="r" b="b"/>
            <a:pathLst>
              <a:path w="6362700" h="6524625">
                <a:moveTo>
                  <a:pt x="0" y="0"/>
                </a:moveTo>
                <a:lnTo>
                  <a:pt x="6362700" y="0"/>
                </a:lnTo>
                <a:lnTo>
                  <a:pt x="6362700" y="6524624"/>
                </a:lnTo>
                <a:lnTo>
                  <a:pt x="0" y="652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138" b="-23138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06E9943A-2211-1C83-1670-117F21080E93}"/>
              </a:ext>
            </a:extLst>
          </p:cNvPr>
          <p:cNvSpPr txBox="1"/>
          <p:nvPr/>
        </p:nvSpPr>
        <p:spPr>
          <a:xfrm>
            <a:off x="5867400" y="853858"/>
            <a:ext cx="7482058" cy="100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6000" u="none" dirty="0">
                <a:solidFill>
                  <a:srgbClr val="FFFFFF"/>
                </a:solidFill>
                <a:ea typeface="Arita Dotum Semi-Bold"/>
              </a:rPr>
              <a:t>클래스 기반 컴포넌트</a:t>
            </a:r>
            <a:endParaRPr lang="en-US" sz="6000" u="none" dirty="0">
              <a:solidFill>
                <a:srgbClr val="FFFFFF"/>
              </a:solidFill>
              <a:ea typeface="Arita Dotum Semi-Bold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EF65BDC-5DE9-0C32-4452-98C7EA4F4F4B}"/>
              </a:ext>
            </a:extLst>
          </p:cNvPr>
          <p:cNvSpPr/>
          <p:nvPr/>
        </p:nvSpPr>
        <p:spPr>
          <a:xfrm>
            <a:off x="1752600" y="2781300"/>
            <a:ext cx="14782800" cy="6324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276B354-7331-3E44-3800-D789F0ABD0BC}"/>
              </a:ext>
            </a:extLst>
          </p:cNvPr>
          <p:cNvSpPr/>
          <p:nvPr/>
        </p:nvSpPr>
        <p:spPr>
          <a:xfrm>
            <a:off x="11899323" y="4351595"/>
            <a:ext cx="3624118" cy="4114800"/>
          </a:xfrm>
          <a:prstGeom prst="roundRect">
            <a:avLst>
              <a:gd name="adj" fmla="val 87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15DF2776-80DC-8C1D-7DAA-931DD2C790B4}"/>
              </a:ext>
            </a:extLst>
          </p:cNvPr>
          <p:cNvSpPr txBox="1"/>
          <p:nvPr/>
        </p:nvSpPr>
        <p:spPr>
          <a:xfrm>
            <a:off x="12699423" y="3132264"/>
            <a:ext cx="2023918" cy="92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3600" b="1" u="none" dirty="0">
                <a:solidFill>
                  <a:schemeClr val="accent6"/>
                </a:solidFill>
                <a:ea typeface="Arita Dotum Semi-Bold"/>
              </a:rPr>
              <a:t>Unmount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A7B5E900-34E8-4EF0-5615-44E2C0A98232}"/>
              </a:ext>
            </a:extLst>
          </p:cNvPr>
          <p:cNvSpPr txBox="1"/>
          <p:nvPr/>
        </p:nvSpPr>
        <p:spPr>
          <a:xfrm>
            <a:off x="8401050" y="3113989"/>
            <a:ext cx="1485900" cy="92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3600" b="1" u="none" dirty="0">
                <a:solidFill>
                  <a:schemeClr val="accent6"/>
                </a:solidFill>
                <a:ea typeface="Arita Dotum Semi-Bold"/>
              </a:rPr>
              <a:t>Update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AF58110-78DA-4D7C-C7DE-441F10DA521B}"/>
              </a:ext>
            </a:extLst>
          </p:cNvPr>
          <p:cNvSpPr txBox="1"/>
          <p:nvPr/>
        </p:nvSpPr>
        <p:spPr>
          <a:xfrm>
            <a:off x="3962400" y="3192499"/>
            <a:ext cx="1295400" cy="92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3600" b="1" dirty="0">
                <a:solidFill>
                  <a:schemeClr val="accent6"/>
                </a:solidFill>
                <a:ea typeface="Arita Dotum Semi-Bold"/>
              </a:rPr>
              <a:t>Mount</a:t>
            </a:r>
            <a:endParaRPr lang="en-US" sz="3600" b="1" u="none" dirty="0">
              <a:solidFill>
                <a:schemeClr val="accent6"/>
              </a:solidFill>
              <a:ea typeface="Arita Dotum Semi-Bold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59082B9-CFE3-ACDE-0438-8D952266D2FD}"/>
              </a:ext>
            </a:extLst>
          </p:cNvPr>
          <p:cNvSpPr/>
          <p:nvPr/>
        </p:nvSpPr>
        <p:spPr>
          <a:xfrm>
            <a:off x="2798041" y="4343400"/>
            <a:ext cx="3624118" cy="4114800"/>
          </a:xfrm>
          <a:prstGeom prst="roundRect">
            <a:avLst>
              <a:gd name="adj" fmla="val 87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BB01AF-97BC-FCD8-EA2C-9B0F4A680BEC}"/>
              </a:ext>
            </a:extLst>
          </p:cNvPr>
          <p:cNvSpPr/>
          <p:nvPr/>
        </p:nvSpPr>
        <p:spPr>
          <a:xfrm>
            <a:off x="7331941" y="4351482"/>
            <a:ext cx="3624118" cy="4114800"/>
          </a:xfrm>
          <a:prstGeom prst="roundRect">
            <a:avLst>
              <a:gd name="adj" fmla="val 87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E4657480-41A7-5D93-C84E-21B40CB6B5C6}"/>
              </a:ext>
            </a:extLst>
          </p:cNvPr>
          <p:cNvSpPr/>
          <p:nvPr/>
        </p:nvSpPr>
        <p:spPr>
          <a:xfrm>
            <a:off x="3314700" y="4764683"/>
            <a:ext cx="2590800" cy="515821"/>
          </a:xfrm>
          <a:prstGeom prst="roundRect">
            <a:avLst>
              <a:gd name="adj" fmla="val 2846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Constructor</a:t>
            </a:r>
            <a:endParaRPr kumimoji="1" lang="ko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85DB222B-CB1F-4748-544B-32D4DA8F214D}"/>
              </a:ext>
            </a:extLst>
          </p:cNvPr>
          <p:cNvSpPr/>
          <p:nvPr/>
        </p:nvSpPr>
        <p:spPr>
          <a:xfrm>
            <a:off x="3314700" y="6141802"/>
            <a:ext cx="7124700" cy="515821"/>
          </a:xfrm>
          <a:prstGeom prst="roundRect">
            <a:avLst>
              <a:gd name="adj" fmla="val 2846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Render</a:t>
            </a:r>
            <a:endParaRPr kumimoji="1"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5635DCE-0064-1738-A98E-2B61EF6D40FF}"/>
              </a:ext>
            </a:extLst>
          </p:cNvPr>
          <p:cNvSpPr/>
          <p:nvPr/>
        </p:nvSpPr>
        <p:spPr>
          <a:xfrm>
            <a:off x="3314700" y="7482807"/>
            <a:ext cx="2590800" cy="515821"/>
          </a:xfrm>
          <a:prstGeom prst="roundRect">
            <a:avLst>
              <a:gd name="adj" fmla="val 284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ComponentDidMount</a:t>
            </a:r>
            <a:endParaRPr kumimoji="1" lang="ko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9914530D-3DAF-1356-6361-3FEF3B1E2B93}"/>
              </a:ext>
            </a:extLst>
          </p:cNvPr>
          <p:cNvSpPr/>
          <p:nvPr/>
        </p:nvSpPr>
        <p:spPr>
          <a:xfrm>
            <a:off x="7848600" y="7500125"/>
            <a:ext cx="2590800" cy="515821"/>
          </a:xfrm>
          <a:prstGeom prst="roundRect">
            <a:avLst>
              <a:gd name="adj" fmla="val 284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ComponentDidUpdate</a:t>
            </a:r>
            <a:endParaRPr kumimoji="1" lang="ko-KR" altLang="en-US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90E2ECD-5FB6-C8C2-1729-BEA52CF926E1}"/>
              </a:ext>
            </a:extLst>
          </p:cNvPr>
          <p:cNvSpPr/>
          <p:nvPr/>
        </p:nvSpPr>
        <p:spPr>
          <a:xfrm>
            <a:off x="12415982" y="7510006"/>
            <a:ext cx="2590800" cy="515821"/>
          </a:xfrm>
          <a:prstGeom prst="roundRect">
            <a:avLst>
              <a:gd name="adj" fmla="val 284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700" dirty="0" err="1"/>
              <a:t>ComponentWillUnmount</a:t>
            </a:r>
            <a:endParaRPr kumimoji="1" lang="ko-KR" altLang="en-US" sz="1700" dirty="0"/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B78C6CE-F925-74F4-9A8D-FAB0F07F2931}"/>
              </a:ext>
            </a:extLst>
          </p:cNvPr>
          <p:cNvSpPr/>
          <p:nvPr/>
        </p:nvSpPr>
        <p:spPr>
          <a:xfrm rot="10800000">
            <a:off x="4419600" y="5502315"/>
            <a:ext cx="381000" cy="4953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CBB0AB0B-6575-48BE-444D-02A869D80385}"/>
              </a:ext>
            </a:extLst>
          </p:cNvPr>
          <p:cNvSpPr/>
          <p:nvPr/>
        </p:nvSpPr>
        <p:spPr>
          <a:xfrm rot="10800000">
            <a:off x="4419600" y="6878718"/>
            <a:ext cx="381000" cy="4953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삼각형 28">
            <a:extLst>
              <a:ext uri="{FF2B5EF4-FFF2-40B4-BE49-F238E27FC236}">
                <a16:creationId xmlns:a16="http://schemas.microsoft.com/office/drawing/2014/main" id="{F4A491D3-BB91-3DA2-14D8-31BB956B9C4F}"/>
              </a:ext>
            </a:extLst>
          </p:cNvPr>
          <p:cNvSpPr/>
          <p:nvPr/>
        </p:nvSpPr>
        <p:spPr>
          <a:xfrm rot="10800000">
            <a:off x="8953500" y="5418092"/>
            <a:ext cx="381000" cy="4953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삼각형 29">
            <a:extLst>
              <a:ext uri="{FF2B5EF4-FFF2-40B4-BE49-F238E27FC236}">
                <a16:creationId xmlns:a16="http://schemas.microsoft.com/office/drawing/2014/main" id="{562A9C1A-1BF6-3700-20F6-10C029467F96}"/>
              </a:ext>
            </a:extLst>
          </p:cNvPr>
          <p:cNvSpPr/>
          <p:nvPr/>
        </p:nvSpPr>
        <p:spPr>
          <a:xfrm rot="10800000">
            <a:off x="8953500" y="6835075"/>
            <a:ext cx="381000" cy="4953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A3145FF3-3BAF-AB1C-5CE8-E40538A98666}"/>
              </a:ext>
            </a:extLst>
          </p:cNvPr>
          <p:cNvSpPr txBox="1"/>
          <p:nvPr/>
        </p:nvSpPr>
        <p:spPr>
          <a:xfrm>
            <a:off x="6949804" y="4815867"/>
            <a:ext cx="4388392" cy="38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1400" u="none" dirty="0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Props Change, </a:t>
            </a:r>
            <a:r>
              <a:rPr lang="en-US" sz="1400" u="none" dirty="0" err="1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setState</a:t>
            </a:r>
            <a:r>
              <a:rPr lang="en-US" sz="1400" u="none" dirty="0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, </a:t>
            </a:r>
            <a:r>
              <a:rPr lang="en-US" sz="1400" u="none" dirty="0" err="1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forceUpdate</a:t>
            </a:r>
            <a:r>
              <a:rPr lang="en-US" sz="1400" u="none" dirty="0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 </a:t>
            </a:r>
            <a:r>
              <a:rPr lang="ko-KR" altLang="en-US" sz="1400" u="none" dirty="0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등등</a:t>
            </a:r>
            <a:r>
              <a:rPr lang="en-US" altLang="ko-KR" sz="1400" u="none" dirty="0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..</a:t>
            </a:r>
            <a:endParaRPr lang="en-US" sz="1400" u="none" dirty="0">
              <a:solidFill>
                <a:schemeClr val="accent3"/>
              </a:solidFill>
              <a:latin typeface="Seoul Namsan Condensed Bold"/>
              <a:ea typeface="Seoul Namsan Condense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6590CF-BED7-7D36-3756-40C6EC209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A99CAF20-3DD6-9BD5-66A2-3FB2955B7A0F}"/>
              </a:ext>
            </a:extLst>
          </p:cNvPr>
          <p:cNvSpPr txBox="1"/>
          <p:nvPr/>
        </p:nvSpPr>
        <p:spPr>
          <a:xfrm>
            <a:off x="5867400" y="610111"/>
            <a:ext cx="7482058" cy="100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6000" dirty="0">
                <a:solidFill>
                  <a:srgbClr val="FFFFFF"/>
                </a:solidFill>
                <a:ea typeface="Arita Dotum Semi-Bold"/>
              </a:rPr>
              <a:t>함수형</a:t>
            </a:r>
            <a:r>
              <a:rPr lang="ko-KR" altLang="en-US" sz="6000" u="none" dirty="0">
                <a:solidFill>
                  <a:srgbClr val="FFFFFF"/>
                </a:solidFill>
                <a:ea typeface="Arita Dotum Semi-Bold"/>
              </a:rPr>
              <a:t> 기반 컴포넌트</a:t>
            </a:r>
            <a:endParaRPr lang="en-US" sz="6000" u="none" dirty="0">
              <a:solidFill>
                <a:srgbClr val="FFFFFF"/>
              </a:solidFill>
              <a:ea typeface="Arita Dotum Semi-Bold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8D593DD-6BD4-59A6-00DF-F50F085835AD}"/>
              </a:ext>
            </a:extLst>
          </p:cNvPr>
          <p:cNvSpPr/>
          <p:nvPr/>
        </p:nvSpPr>
        <p:spPr>
          <a:xfrm>
            <a:off x="1752600" y="2171700"/>
            <a:ext cx="14782800" cy="7772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8A815BA-511C-7F2F-59E6-00DFAA31FA29}"/>
              </a:ext>
            </a:extLst>
          </p:cNvPr>
          <p:cNvSpPr/>
          <p:nvPr/>
        </p:nvSpPr>
        <p:spPr>
          <a:xfrm>
            <a:off x="11899323" y="3162958"/>
            <a:ext cx="3624118" cy="6552542"/>
          </a:xfrm>
          <a:prstGeom prst="roundRect">
            <a:avLst>
              <a:gd name="adj" fmla="val 87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57F8EF9-B836-D8FC-51F9-29BA6D30D80E}"/>
              </a:ext>
            </a:extLst>
          </p:cNvPr>
          <p:cNvSpPr txBox="1"/>
          <p:nvPr/>
        </p:nvSpPr>
        <p:spPr>
          <a:xfrm>
            <a:off x="12699423" y="1967986"/>
            <a:ext cx="2023918" cy="92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3600" b="1" u="none" dirty="0">
                <a:solidFill>
                  <a:schemeClr val="accent6"/>
                </a:solidFill>
                <a:ea typeface="Arita Dotum Semi-Bold"/>
              </a:rPr>
              <a:t>Unmount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EE1A136F-0C16-0A1F-7254-3339D6A34E83}"/>
              </a:ext>
            </a:extLst>
          </p:cNvPr>
          <p:cNvSpPr txBox="1"/>
          <p:nvPr/>
        </p:nvSpPr>
        <p:spPr>
          <a:xfrm>
            <a:off x="8401050" y="1949711"/>
            <a:ext cx="1485900" cy="92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3600" b="1" u="none" dirty="0">
                <a:solidFill>
                  <a:schemeClr val="accent6"/>
                </a:solidFill>
                <a:ea typeface="Arita Dotum Semi-Bold"/>
              </a:rPr>
              <a:t>Update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288BC762-0FDA-D527-3804-8B853A37B564}"/>
              </a:ext>
            </a:extLst>
          </p:cNvPr>
          <p:cNvSpPr txBox="1"/>
          <p:nvPr/>
        </p:nvSpPr>
        <p:spPr>
          <a:xfrm>
            <a:off x="3962400" y="2028221"/>
            <a:ext cx="1295400" cy="92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3600" b="1" dirty="0">
                <a:solidFill>
                  <a:schemeClr val="accent6"/>
                </a:solidFill>
                <a:ea typeface="Arita Dotum Semi-Bold"/>
              </a:rPr>
              <a:t>Mount</a:t>
            </a:r>
            <a:endParaRPr lang="en-US" sz="3600" b="1" u="none" dirty="0">
              <a:solidFill>
                <a:schemeClr val="accent6"/>
              </a:solidFill>
              <a:ea typeface="Arita Dotum Semi-Bold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7E900D7-CE59-87B5-4939-1557A7A4367B}"/>
              </a:ext>
            </a:extLst>
          </p:cNvPr>
          <p:cNvSpPr/>
          <p:nvPr/>
        </p:nvSpPr>
        <p:spPr>
          <a:xfrm>
            <a:off x="2798041" y="3154876"/>
            <a:ext cx="3624118" cy="6552542"/>
          </a:xfrm>
          <a:prstGeom prst="roundRect">
            <a:avLst>
              <a:gd name="adj" fmla="val 87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1BDDA39-4472-F720-401B-0B20443891F2}"/>
              </a:ext>
            </a:extLst>
          </p:cNvPr>
          <p:cNvSpPr/>
          <p:nvPr/>
        </p:nvSpPr>
        <p:spPr>
          <a:xfrm>
            <a:off x="7331941" y="3162958"/>
            <a:ext cx="3624118" cy="6552542"/>
          </a:xfrm>
          <a:prstGeom prst="roundRect">
            <a:avLst>
              <a:gd name="adj" fmla="val 87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2114AD9F-3AC1-8DD6-547D-1D9D7B7F8974}"/>
              </a:ext>
            </a:extLst>
          </p:cNvPr>
          <p:cNvSpPr/>
          <p:nvPr/>
        </p:nvSpPr>
        <p:spPr>
          <a:xfrm>
            <a:off x="3314700" y="3493931"/>
            <a:ext cx="2590800" cy="415159"/>
          </a:xfrm>
          <a:prstGeom prst="roundRect">
            <a:avLst>
              <a:gd name="adj" fmla="val 2846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Lazy initializers</a:t>
            </a:r>
            <a:endParaRPr kumimoji="1" lang="ko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DBDA6B4-9FE5-5C27-CD0A-CBAF93B0931C}"/>
              </a:ext>
            </a:extLst>
          </p:cNvPr>
          <p:cNvSpPr/>
          <p:nvPr/>
        </p:nvSpPr>
        <p:spPr>
          <a:xfrm>
            <a:off x="3314700" y="4298134"/>
            <a:ext cx="7124700" cy="415159"/>
          </a:xfrm>
          <a:prstGeom prst="roundRect">
            <a:avLst>
              <a:gd name="adj" fmla="val 2846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Render</a:t>
            </a:r>
            <a:endParaRPr kumimoji="1" lang="ko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B94527-4750-0451-F5D1-52E0AA192B83}"/>
              </a:ext>
            </a:extLst>
          </p:cNvPr>
          <p:cNvSpPr/>
          <p:nvPr/>
        </p:nvSpPr>
        <p:spPr>
          <a:xfrm>
            <a:off x="3314700" y="5061523"/>
            <a:ext cx="7124700" cy="415159"/>
          </a:xfrm>
          <a:prstGeom prst="roundRect">
            <a:avLst>
              <a:gd name="adj" fmla="val 284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React updates Dom</a:t>
            </a:r>
            <a:endParaRPr kumimoji="1" lang="ko-KR" altLang="en-US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9019EA3-C8D4-4F74-E7D2-919F2014339D}"/>
              </a:ext>
            </a:extLst>
          </p:cNvPr>
          <p:cNvSpPr/>
          <p:nvPr/>
        </p:nvSpPr>
        <p:spPr>
          <a:xfrm>
            <a:off x="7597196" y="5859661"/>
            <a:ext cx="7642803" cy="415159"/>
          </a:xfrm>
          <a:prstGeom prst="roundRect">
            <a:avLst>
              <a:gd name="adj" fmla="val 284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700" dirty="0"/>
              <a:t>Cleanup </a:t>
            </a:r>
            <a:r>
              <a:rPr kumimoji="1" lang="en-US" altLang="ko-KR" sz="1700" dirty="0" err="1"/>
              <a:t>LayoutEffects</a:t>
            </a:r>
            <a:endParaRPr kumimoji="1" lang="ko-KR" altLang="en-US" sz="1700" dirty="0"/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CAF2E778-212E-9D0B-0624-3B6005D9CA0F}"/>
              </a:ext>
            </a:extLst>
          </p:cNvPr>
          <p:cNvSpPr/>
          <p:nvPr/>
        </p:nvSpPr>
        <p:spPr>
          <a:xfrm rot="10800000">
            <a:off x="4511273" y="4022294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F1A7FD9E-9B85-4E45-F00E-9209D506DCFB}"/>
              </a:ext>
            </a:extLst>
          </p:cNvPr>
          <p:cNvSpPr/>
          <p:nvPr/>
        </p:nvSpPr>
        <p:spPr>
          <a:xfrm rot="10800000">
            <a:off x="4511273" y="4784293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삼각형 28">
            <a:extLst>
              <a:ext uri="{FF2B5EF4-FFF2-40B4-BE49-F238E27FC236}">
                <a16:creationId xmlns:a16="http://schemas.microsoft.com/office/drawing/2014/main" id="{2A5179E0-4F00-64DC-6EAC-3086F78314CA}"/>
              </a:ext>
            </a:extLst>
          </p:cNvPr>
          <p:cNvSpPr/>
          <p:nvPr/>
        </p:nvSpPr>
        <p:spPr>
          <a:xfrm rot="10800000">
            <a:off x="9045173" y="4016311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삼각형 29">
            <a:extLst>
              <a:ext uri="{FF2B5EF4-FFF2-40B4-BE49-F238E27FC236}">
                <a16:creationId xmlns:a16="http://schemas.microsoft.com/office/drawing/2014/main" id="{B4E29579-335E-D177-487E-42861AB37A2B}"/>
              </a:ext>
            </a:extLst>
          </p:cNvPr>
          <p:cNvSpPr/>
          <p:nvPr/>
        </p:nvSpPr>
        <p:spPr>
          <a:xfrm rot="10800000">
            <a:off x="9045173" y="4816090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5EBC7B0A-49AB-ADC2-55A1-738D0EFA0119}"/>
              </a:ext>
            </a:extLst>
          </p:cNvPr>
          <p:cNvSpPr txBox="1"/>
          <p:nvPr/>
        </p:nvSpPr>
        <p:spPr>
          <a:xfrm>
            <a:off x="6949804" y="3476942"/>
            <a:ext cx="4388392" cy="38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1400" u="none" dirty="0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Props Change, </a:t>
            </a:r>
            <a:r>
              <a:rPr lang="en-US" sz="1400" u="none" dirty="0" err="1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setState</a:t>
            </a:r>
            <a:r>
              <a:rPr lang="ko-KR" altLang="en-US" sz="1400" dirty="0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 </a:t>
            </a:r>
            <a:r>
              <a:rPr lang="ko-KR" altLang="en-US" sz="1400" u="none" dirty="0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등등</a:t>
            </a:r>
            <a:r>
              <a:rPr lang="en-US" altLang="ko-KR" sz="1400" u="none" dirty="0">
                <a:solidFill>
                  <a:schemeClr val="accent3"/>
                </a:solidFill>
                <a:latin typeface="Seoul Namsan Condensed Bold"/>
                <a:ea typeface="Seoul Namsan Condensed Bold"/>
              </a:rPr>
              <a:t>..</a:t>
            </a:r>
            <a:endParaRPr lang="en-US" sz="1400" u="none" dirty="0">
              <a:solidFill>
                <a:schemeClr val="accent3"/>
              </a:solidFill>
              <a:latin typeface="Seoul Namsan Condensed Bold"/>
              <a:ea typeface="Seoul Namsan Condensed Bold"/>
            </a:endParaRPr>
          </a:p>
        </p:txBody>
      </p:sp>
      <p:sp>
        <p:nvSpPr>
          <p:cNvPr id="2" name="삼각형 1">
            <a:extLst>
              <a:ext uri="{FF2B5EF4-FFF2-40B4-BE49-F238E27FC236}">
                <a16:creationId xmlns:a16="http://schemas.microsoft.com/office/drawing/2014/main" id="{11B4602D-2215-AA3F-E1F8-A04DE6E4AE44}"/>
              </a:ext>
            </a:extLst>
          </p:cNvPr>
          <p:cNvSpPr/>
          <p:nvPr/>
        </p:nvSpPr>
        <p:spPr>
          <a:xfrm rot="10800000">
            <a:off x="9045173" y="5576993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2D6310A-910B-CDB2-22DD-337F881E28BD}"/>
              </a:ext>
            </a:extLst>
          </p:cNvPr>
          <p:cNvSpPr/>
          <p:nvPr/>
        </p:nvSpPr>
        <p:spPr>
          <a:xfrm>
            <a:off x="3318164" y="6617380"/>
            <a:ext cx="7124700" cy="415159"/>
          </a:xfrm>
          <a:prstGeom prst="roundRect">
            <a:avLst>
              <a:gd name="adj" fmla="val 2846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Run </a:t>
            </a:r>
            <a:r>
              <a:rPr kumimoji="1" lang="en-US" altLang="ko-KR" dirty="0" err="1"/>
              <a:t>LayoutEffects</a:t>
            </a:r>
            <a:endParaRPr kumimoji="1" lang="ko-KR" altLang="en-US" dirty="0"/>
          </a:p>
        </p:txBody>
      </p:sp>
      <p:sp>
        <p:nvSpPr>
          <p:cNvPr id="4" name="삼각형 3">
            <a:extLst>
              <a:ext uri="{FF2B5EF4-FFF2-40B4-BE49-F238E27FC236}">
                <a16:creationId xmlns:a16="http://schemas.microsoft.com/office/drawing/2014/main" id="{16A52FE6-E67E-00F8-9CB8-B1143C525C49}"/>
              </a:ext>
            </a:extLst>
          </p:cNvPr>
          <p:cNvSpPr/>
          <p:nvPr/>
        </p:nvSpPr>
        <p:spPr>
          <a:xfrm rot="10800000">
            <a:off x="9045173" y="6347969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삼각형 4">
            <a:extLst>
              <a:ext uri="{FF2B5EF4-FFF2-40B4-BE49-F238E27FC236}">
                <a16:creationId xmlns:a16="http://schemas.microsoft.com/office/drawing/2014/main" id="{77CD6FB1-664C-9025-BAFB-1F74764CC279}"/>
              </a:ext>
            </a:extLst>
          </p:cNvPr>
          <p:cNvSpPr/>
          <p:nvPr/>
        </p:nvSpPr>
        <p:spPr>
          <a:xfrm rot="10800000">
            <a:off x="4537241" y="5943628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45F8A50-F15F-B43B-4093-31BACAEA25A8}"/>
              </a:ext>
            </a:extLst>
          </p:cNvPr>
          <p:cNvSpPr/>
          <p:nvPr/>
        </p:nvSpPr>
        <p:spPr>
          <a:xfrm>
            <a:off x="3331441" y="7403679"/>
            <a:ext cx="7124700" cy="415159"/>
          </a:xfrm>
          <a:prstGeom prst="roundRect">
            <a:avLst>
              <a:gd name="adj" fmla="val 2846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Browser painting</a:t>
            </a:r>
            <a:endParaRPr kumimoji="1" lang="ko-KR" altLang="en-US" dirty="0"/>
          </a:p>
        </p:txBody>
      </p:sp>
      <p:sp>
        <p:nvSpPr>
          <p:cNvPr id="8" name="삼각형 7">
            <a:extLst>
              <a:ext uri="{FF2B5EF4-FFF2-40B4-BE49-F238E27FC236}">
                <a16:creationId xmlns:a16="http://schemas.microsoft.com/office/drawing/2014/main" id="{98E4EFC1-99B7-86DF-119F-4AA2B5E25BA4}"/>
              </a:ext>
            </a:extLst>
          </p:cNvPr>
          <p:cNvSpPr/>
          <p:nvPr/>
        </p:nvSpPr>
        <p:spPr>
          <a:xfrm rot="10800000">
            <a:off x="4511272" y="7138283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삼각형 8">
            <a:extLst>
              <a:ext uri="{FF2B5EF4-FFF2-40B4-BE49-F238E27FC236}">
                <a16:creationId xmlns:a16="http://schemas.microsoft.com/office/drawing/2014/main" id="{419476E5-611C-93E0-52D2-804CC3787E40}"/>
              </a:ext>
            </a:extLst>
          </p:cNvPr>
          <p:cNvSpPr/>
          <p:nvPr/>
        </p:nvSpPr>
        <p:spPr>
          <a:xfrm rot="10800000">
            <a:off x="9045172" y="7132300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1BDFBB8-0DFD-168F-76D8-35E65B7F9A40}"/>
              </a:ext>
            </a:extLst>
          </p:cNvPr>
          <p:cNvSpPr/>
          <p:nvPr/>
        </p:nvSpPr>
        <p:spPr>
          <a:xfrm>
            <a:off x="7606290" y="8159866"/>
            <a:ext cx="7642803" cy="415159"/>
          </a:xfrm>
          <a:prstGeom prst="roundRect">
            <a:avLst>
              <a:gd name="adj" fmla="val 2846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700" dirty="0"/>
              <a:t>Cleanup Effects</a:t>
            </a:r>
            <a:endParaRPr kumimoji="1" lang="ko-KR" altLang="en-US" sz="1700" dirty="0"/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CEE198D0-A804-460F-E2E3-16A6EDC05948}"/>
              </a:ext>
            </a:extLst>
          </p:cNvPr>
          <p:cNvSpPr/>
          <p:nvPr/>
        </p:nvSpPr>
        <p:spPr>
          <a:xfrm rot="10800000">
            <a:off x="9045172" y="7895473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EE5D54F-B550-EE42-5CDB-3E76BFFB1B66}"/>
              </a:ext>
            </a:extLst>
          </p:cNvPr>
          <p:cNvSpPr/>
          <p:nvPr/>
        </p:nvSpPr>
        <p:spPr>
          <a:xfrm>
            <a:off x="3241946" y="8914406"/>
            <a:ext cx="7124700" cy="415159"/>
          </a:xfrm>
          <a:prstGeom prst="roundRect">
            <a:avLst>
              <a:gd name="adj" fmla="val 2846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Run Effects</a:t>
            </a:r>
            <a:endParaRPr kumimoji="1" lang="ko-KR" altLang="en-US" dirty="0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CEAF2D5E-CE92-2D69-16EA-0AB66AD050CA}"/>
              </a:ext>
            </a:extLst>
          </p:cNvPr>
          <p:cNvSpPr/>
          <p:nvPr/>
        </p:nvSpPr>
        <p:spPr>
          <a:xfrm rot="10800000">
            <a:off x="9045172" y="8641312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삼각형 31">
            <a:extLst>
              <a:ext uri="{FF2B5EF4-FFF2-40B4-BE49-F238E27FC236}">
                <a16:creationId xmlns:a16="http://schemas.microsoft.com/office/drawing/2014/main" id="{8A5D4B11-A80E-AF63-0AF3-6270F7DB4E64}"/>
              </a:ext>
            </a:extLst>
          </p:cNvPr>
          <p:cNvSpPr/>
          <p:nvPr/>
        </p:nvSpPr>
        <p:spPr>
          <a:xfrm rot="10800000">
            <a:off x="4511271" y="8294540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ADFBB9F8-7629-509C-FAA0-F9C5158B32B2}"/>
              </a:ext>
            </a:extLst>
          </p:cNvPr>
          <p:cNvCxnSpPr>
            <a:cxnSpLocks/>
          </p:cNvCxnSpPr>
          <p:nvPr/>
        </p:nvCxnSpPr>
        <p:spPr>
          <a:xfrm>
            <a:off x="4630879" y="5448300"/>
            <a:ext cx="0" cy="11690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0940F03-9867-8010-A53D-C5127C579A46}"/>
              </a:ext>
            </a:extLst>
          </p:cNvPr>
          <p:cNvCxnSpPr/>
          <p:nvPr/>
        </p:nvCxnSpPr>
        <p:spPr>
          <a:xfrm>
            <a:off x="4599703" y="7804565"/>
            <a:ext cx="0" cy="11257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C6C5ABF3-28BB-D11A-D72B-120F2FB3F7FA}"/>
              </a:ext>
            </a:extLst>
          </p:cNvPr>
          <p:cNvCxnSpPr>
            <a:cxnSpLocks/>
          </p:cNvCxnSpPr>
          <p:nvPr/>
        </p:nvCxnSpPr>
        <p:spPr>
          <a:xfrm>
            <a:off x="13639800" y="6274820"/>
            <a:ext cx="0" cy="188504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삼각형 37">
            <a:extLst>
              <a:ext uri="{FF2B5EF4-FFF2-40B4-BE49-F238E27FC236}">
                <a16:creationId xmlns:a16="http://schemas.microsoft.com/office/drawing/2014/main" id="{6477E8FD-3AF3-FB53-6E17-B6B1E506F680}"/>
              </a:ext>
            </a:extLst>
          </p:cNvPr>
          <p:cNvSpPr/>
          <p:nvPr/>
        </p:nvSpPr>
        <p:spPr>
          <a:xfrm rot="10800000">
            <a:off x="13540973" y="7113940"/>
            <a:ext cx="197654" cy="20680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754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28415-A9F5-7F8C-0979-10C5B6948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3F134E3-96D0-FD0D-FE93-56DC7D71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730568"/>
            <a:ext cx="7772400" cy="88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9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CBDFB-AA5C-4762-9155-A1E706568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98F7C7E-646C-8EF2-055C-E2C93368D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1881743"/>
            <a:ext cx="12458700" cy="6523514"/>
          </a:xfrm>
          <a:prstGeom prst="rect">
            <a:avLst/>
          </a:prstGeom>
        </p:spPr>
      </p:pic>
      <p:pic>
        <p:nvPicPr>
          <p:cNvPr id="23" name="그림 2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66731D2-693D-3F18-AF72-C86DE9815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48100"/>
            <a:ext cx="6477000" cy="498073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ADFC38-ED46-3A22-93A0-36440390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86991"/>
            <a:ext cx="6096000" cy="69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4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C607081-7048-A4F6-7C5B-167C0A601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0568"/>
            <a:ext cx="7772400" cy="8825863"/>
          </a:xfrm>
          <a:prstGeom prst="rect">
            <a:avLst/>
          </a:prstGeom>
        </p:spPr>
      </p:pic>
      <p:sp>
        <p:nvSpPr>
          <p:cNvPr id="2" name="왼쪽 대괄호[L] 1">
            <a:extLst>
              <a:ext uri="{FF2B5EF4-FFF2-40B4-BE49-F238E27FC236}">
                <a16:creationId xmlns:a16="http://schemas.microsoft.com/office/drawing/2014/main" id="{41DAD8BE-DEF2-F466-5D16-5B9A5957A6DB}"/>
              </a:ext>
            </a:extLst>
          </p:cNvPr>
          <p:cNvSpPr/>
          <p:nvPr/>
        </p:nvSpPr>
        <p:spPr>
          <a:xfrm rot="10800000">
            <a:off x="6934200" y="3467100"/>
            <a:ext cx="108527" cy="1069102"/>
          </a:xfrm>
          <a:prstGeom prst="leftBracket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C061AE-1D16-C58A-B95C-7CE04CD1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943100"/>
            <a:ext cx="5105400" cy="125342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9AFE5D0-9EDD-E8BE-01DD-09C1946AE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009900"/>
            <a:ext cx="4572000" cy="4857750"/>
          </a:xfrm>
          <a:prstGeom prst="rect">
            <a:avLst/>
          </a:prstGeom>
        </p:spPr>
      </p:pic>
      <p:sp>
        <p:nvSpPr>
          <p:cNvPr id="8" name="왼쪽 대괄호[L] 7">
            <a:extLst>
              <a:ext uri="{FF2B5EF4-FFF2-40B4-BE49-F238E27FC236}">
                <a16:creationId xmlns:a16="http://schemas.microsoft.com/office/drawing/2014/main" id="{A27672A8-236D-B512-7F5B-A67749DF98B0}"/>
              </a:ext>
            </a:extLst>
          </p:cNvPr>
          <p:cNvSpPr/>
          <p:nvPr/>
        </p:nvSpPr>
        <p:spPr>
          <a:xfrm rot="10800000" flipH="1">
            <a:off x="10972800" y="6442779"/>
            <a:ext cx="152400" cy="1295400"/>
          </a:xfrm>
          <a:prstGeom prst="leftBracket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왼쪽 대괄호[L] 8">
            <a:extLst>
              <a:ext uri="{FF2B5EF4-FFF2-40B4-BE49-F238E27FC236}">
                <a16:creationId xmlns:a16="http://schemas.microsoft.com/office/drawing/2014/main" id="{4BC981C0-C157-A37F-0BAA-5955E3592520}"/>
              </a:ext>
            </a:extLst>
          </p:cNvPr>
          <p:cNvSpPr/>
          <p:nvPr/>
        </p:nvSpPr>
        <p:spPr>
          <a:xfrm rot="10800000" flipH="1">
            <a:off x="10972800" y="4409053"/>
            <a:ext cx="152400" cy="1801245"/>
          </a:xfrm>
          <a:prstGeom prst="leftBracket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왼쪽 대괄호[L] 9">
            <a:extLst>
              <a:ext uri="{FF2B5EF4-FFF2-40B4-BE49-F238E27FC236}">
                <a16:creationId xmlns:a16="http://schemas.microsoft.com/office/drawing/2014/main" id="{C9C7C71F-0F2F-D2EE-B48D-FA8A0024324B}"/>
              </a:ext>
            </a:extLst>
          </p:cNvPr>
          <p:cNvSpPr/>
          <p:nvPr/>
        </p:nvSpPr>
        <p:spPr>
          <a:xfrm rot="10800000" flipH="1">
            <a:off x="10972799" y="3086099"/>
            <a:ext cx="152400" cy="1152741"/>
          </a:xfrm>
          <a:prstGeom prst="leftBracket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1379" y="4624387"/>
            <a:ext cx="1220524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6000" u="none" dirty="0">
                <a:solidFill>
                  <a:srgbClr val="FFFFFF"/>
                </a:solidFill>
                <a:ea typeface="Arita Dotum Semi-Bold"/>
              </a:rPr>
              <a:t>마지막으로</a:t>
            </a:r>
            <a:r>
              <a:rPr lang="en-US" altLang="ko-KR" sz="6000" u="none" dirty="0">
                <a:solidFill>
                  <a:srgbClr val="FFFFFF"/>
                </a:solidFill>
                <a:ea typeface="Arita Dotum Semi-Bold"/>
              </a:rPr>
              <a:t>!</a:t>
            </a:r>
            <a:endParaRPr lang="en-US" sz="6000" u="none" dirty="0">
              <a:solidFill>
                <a:srgbClr val="FFFFFF"/>
              </a:solidFill>
              <a:ea typeface="Arita Dotum Semi-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삼각형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94728CCB-C328-033F-58D5-EE6B0DA92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25" y="2552700"/>
            <a:ext cx="3060700" cy="32512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42E98764-F740-549D-54F4-874E8B2E1707}"/>
              </a:ext>
            </a:extLst>
          </p:cNvPr>
          <p:cNvSpPr txBox="1"/>
          <p:nvPr/>
        </p:nvSpPr>
        <p:spPr>
          <a:xfrm>
            <a:off x="327025" y="6362700"/>
            <a:ext cx="6477000" cy="2082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3600" dirty="0">
                <a:solidFill>
                  <a:srgbClr val="FFFFFF"/>
                </a:solidFill>
                <a:ea typeface="Arita Dotum Semi-Bold"/>
              </a:rPr>
              <a:t>클래스 기반</a:t>
            </a:r>
            <a:endParaRPr lang="en-US" altLang="ko-KR" sz="3600" dirty="0">
              <a:solidFill>
                <a:srgbClr val="FFFFFF"/>
              </a:solidFill>
              <a:ea typeface="Arita Dotum Semi-Bold"/>
            </a:endParaRPr>
          </a:p>
          <a:p>
            <a:pPr marL="0" lvl="0" indent="0" algn="ctr">
              <a:lnSpc>
                <a:spcPts val="8400"/>
              </a:lnSpc>
            </a:pPr>
            <a:r>
              <a:rPr lang="ko-KR" altLang="en-US" sz="3600" u="none" dirty="0">
                <a:solidFill>
                  <a:srgbClr val="FFFFFF"/>
                </a:solidFill>
                <a:ea typeface="Arita Dotum Semi-Bold"/>
              </a:rPr>
              <a:t>많은 내부 기능 제공</a:t>
            </a:r>
            <a:endParaRPr lang="en-US" sz="3600" u="none" dirty="0">
              <a:solidFill>
                <a:srgbClr val="FFFFFF"/>
              </a:solidFill>
              <a:ea typeface="Arita Dotum Semi-Bold"/>
            </a:endParaRPr>
          </a:p>
        </p:txBody>
      </p:sp>
      <p:pic>
        <p:nvPicPr>
          <p:cNvPr id="13" name="그림 12" descr="그래픽, 원, 예술, 다채로움이(가) 표시된 사진&#10;&#10;자동 생성된 설명">
            <a:extLst>
              <a:ext uri="{FF2B5EF4-FFF2-40B4-BE49-F238E27FC236}">
                <a16:creationId xmlns:a16="http://schemas.microsoft.com/office/drawing/2014/main" id="{B07E1D19-1257-5D0E-8BE6-7E8C81E96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650" y="2324100"/>
            <a:ext cx="3860800" cy="3860800"/>
          </a:xfrm>
          <a:prstGeom prst="rect">
            <a:avLst/>
          </a:prstGeom>
        </p:spPr>
      </p:pic>
      <p:pic>
        <p:nvPicPr>
          <p:cNvPr id="14" name="그림 13" descr="상징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E4DEFD8E-F90F-9572-8C71-41AAF5799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628900"/>
            <a:ext cx="3352800" cy="33528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3112E28E-9234-F5C1-9154-6E0C63E08EB4}"/>
              </a:ext>
            </a:extLst>
          </p:cNvPr>
          <p:cNvSpPr txBox="1"/>
          <p:nvPr/>
        </p:nvSpPr>
        <p:spPr>
          <a:xfrm>
            <a:off x="6057900" y="6362700"/>
            <a:ext cx="6477000" cy="2082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altLang="ko-KR" sz="3600" dirty="0">
                <a:solidFill>
                  <a:srgbClr val="FFFFFF"/>
                </a:solidFill>
                <a:ea typeface="Arita Dotum Semi-Bold"/>
              </a:rPr>
              <a:t>Proxy </a:t>
            </a:r>
            <a:r>
              <a:rPr lang="ko-KR" altLang="en-US" sz="3600" dirty="0">
                <a:solidFill>
                  <a:srgbClr val="FFFFFF"/>
                </a:solidFill>
                <a:ea typeface="Arita Dotum Semi-Bold"/>
              </a:rPr>
              <a:t>기반의 상태 관리</a:t>
            </a:r>
            <a:endParaRPr lang="en-US" altLang="ko-KR" sz="3600" dirty="0">
              <a:solidFill>
                <a:srgbClr val="FFFFFF"/>
              </a:solidFill>
              <a:ea typeface="Arita Dotum Semi-Bold"/>
            </a:endParaRPr>
          </a:p>
          <a:p>
            <a:pPr marL="0" lvl="0" indent="0" algn="ctr">
              <a:lnSpc>
                <a:spcPts val="8400"/>
              </a:lnSpc>
            </a:pPr>
            <a:r>
              <a:rPr lang="en-US" altLang="ko-KR" sz="3600" dirty="0">
                <a:solidFill>
                  <a:srgbClr val="FFFFFF"/>
                </a:solidFill>
                <a:ea typeface="Arita Dotum Semi-Bold"/>
              </a:rPr>
              <a:t>JS</a:t>
            </a:r>
            <a:r>
              <a:rPr lang="ko-KR" altLang="en-US" sz="3600" u="none" dirty="0">
                <a:solidFill>
                  <a:srgbClr val="FFFFFF"/>
                </a:solidFill>
                <a:ea typeface="Arita Dotum Semi-Bold"/>
              </a:rPr>
              <a:t>초보</a:t>
            </a:r>
            <a:r>
              <a:rPr lang="ko-KR" altLang="en-US" sz="3600" dirty="0">
                <a:solidFill>
                  <a:srgbClr val="FFFFFF"/>
                </a:solidFill>
                <a:ea typeface="Arita Dotum Semi-Bold"/>
              </a:rPr>
              <a:t>에게</a:t>
            </a:r>
            <a:r>
              <a:rPr lang="ko-KR" altLang="en-US" sz="3600" u="none" dirty="0">
                <a:solidFill>
                  <a:srgbClr val="FFFFFF"/>
                </a:solidFill>
                <a:ea typeface="Arita Dotum Semi-Bold"/>
              </a:rPr>
              <a:t>도 쉬운 문법</a:t>
            </a:r>
            <a:endParaRPr lang="en-US" sz="3600" u="none" dirty="0">
              <a:solidFill>
                <a:srgbClr val="FFFFFF"/>
              </a:solidFill>
              <a:ea typeface="Arita Dotum Semi-Bold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8155446F-89C7-9D02-814C-19A494CDC7AB}"/>
              </a:ext>
            </a:extLst>
          </p:cNvPr>
          <p:cNvSpPr txBox="1"/>
          <p:nvPr/>
        </p:nvSpPr>
        <p:spPr>
          <a:xfrm>
            <a:off x="11512550" y="6441696"/>
            <a:ext cx="6477000" cy="200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3600" dirty="0" err="1">
                <a:solidFill>
                  <a:srgbClr val="FFFFFF"/>
                </a:solidFill>
                <a:ea typeface="Arita Dotum Semi-Bold"/>
              </a:rPr>
              <a:t>Jsx</a:t>
            </a:r>
            <a:r>
              <a:rPr lang="ko-KR" altLang="en-US" sz="3600" dirty="0">
                <a:solidFill>
                  <a:srgbClr val="FFFFFF"/>
                </a:solidFill>
                <a:ea typeface="Arita Dotum Semi-Bold"/>
              </a:rPr>
              <a:t>문법</a:t>
            </a:r>
            <a:endParaRPr lang="en-US" altLang="ko-KR" sz="3600" dirty="0">
              <a:solidFill>
                <a:srgbClr val="FFFFFF"/>
              </a:solidFill>
              <a:ea typeface="Arita Dotum Semi-Bold"/>
            </a:endParaRPr>
          </a:p>
          <a:p>
            <a:pPr marL="0" lvl="0" indent="0" algn="ctr">
              <a:lnSpc>
                <a:spcPts val="8400"/>
              </a:lnSpc>
            </a:pPr>
            <a:r>
              <a:rPr lang="ko-KR" altLang="en-US" sz="3600" dirty="0">
                <a:solidFill>
                  <a:srgbClr val="FFFFFF"/>
                </a:solidFill>
                <a:ea typeface="Arita Dotum Semi-Bold"/>
              </a:rPr>
              <a:t>자유도가 매우 높음</a:t>
            </a:r>
            <a:endParaRPr lang="en-US" altLang="ko-KR" sz="3600" dirty="0">
              <a:solidFill>
                <a:srgbClr val="FFFFFF"/>
              </a:solidFill>
              <a:ea typeface="Arita Dotum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44050" y="1578856"/>
            <a:ext cx="6948341" cy="7129287"/>
          </a:xfrm>
          <a:prstGeom prst="rect">
            <a:avLst/>
          </a:prstGeom>
          <a:solidFill>
            <a:srgbClr val="1B1B1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836870" y="1881188"/>
            <a:ext cx="6362700" cy="6524625"/>
          </a:xfrm>
          <a:custGeom>
            <a:avLst/>
            <a:gdLst/>
            <a:ahLst/>
            <a:cxnLst/>
            <a:rect l="l" t="t" r="r" b="b"/>
            <a:pathLst>
              <a:path w="6362700" h="6524625">
                <a:moveTo>
                  <a:pt x="0" y="0"/>
                </a:moveTo>
                <a:lnTo>
                  <a:pt x="6362700" y="0"/>
                </a:lnTo>
                <a:lnTo>
                  <a:pt x="6362700" y="6524624"/>
                </a:lnTo>
                <a:lnTo>
                  <a:pt x="0" y="652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303" r="-245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247900" y="2506740"/>
            <a:ext cx="539234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8000" u="none" dirty="0">
                <a:solidFill>
                  <a:srgbClr val="FFFFFF"/>
                </a:solidFill>
                <a:ea typeface="Arita Dotum Semi-Bold"/>
              </a:rPr>
              <a:t>JSX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AC1DF-CE78-4E5F-8314-1379A8C0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983168B-AC4D-67A4-92D8-65835C3C1651}"/>
              </a:ext>
            </a:extLst>
          </p:cNvPr>
          <p:cNvSpPr txBox="1"/>
          <p:nvPr/>
        </p:nvSpPr>
        <p:spPr>
          <a:xfrm>
            <a:off x="1228725" y="5923539"/>
            <a:ext cx="3173949" cy="970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 err="1">
                <a:solidFill>
                  <a:srgbClr val="FFFFFF"/>
                </a:solidFill>
                <a:ea typeface="Seoul Namsan Condensed Ultra-Bold"/>
              </a:rPr>
              <a:t>프론트엔드</a:t>
            </a:r>
            <a:endParaRPr lang="en-US" altLang="ko-KR" sz="2800" dirty="0">
              <a:solidFill>
                <a:srgbClr val="FFFFFF"/>
              </a:solidFill>
              <a:ea typeface="Seoul Namsan Condensed Ultra-Bold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FFFFFF"/>
                </a:solidFill>
                <a:ea typeface="Seoul Namsan Condensed Ultra-Bold"/>
              </a:rPr>
              <a:t>흐름은 빠르다</a:t>
            </a:r>
            <a:r>
              <a:rPr lang="en-US" altLang="ko-KR" sz="2800" dirty="0">
                <a:solidFill>
                  <a:srgbClr val="FFFFFF"/>
                </a:solidFill>
                <a:ea typeface="Seoul Namsan Condensed Ultra-Bold"/>
              </a:rPr>
              <a:t>.</a:t>
            </a:r>
            <a:endParaRPr lang="en-US" sz="2800" dirty="0">
              <a:solidFill>
                <a:srgbClr val="FFFFFF"/>
              </a:solidFill>
              <a:ea typeface="Seoul Namsan Condensed Ultra-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8AAE15-DB91-7B10-B0EB-07FD01512040}"/>
              </a:ext>
            </a:extLst>
          </p:cNvPr>
          <p:cNvSpPr txBox="1"/>
          <p:nvPr/>
        </p:nvSpPr>
        <p:spPr>
          <a:xfrm>
            <a:off x="5447592" y="5676900"/>
            <a:ext cx="3173949" cy="146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FFFFFF"/>
                </a:solidFill>
                <a:ea typeface="Seoul Namsan Condensed Ultra-Bold"/>
              </a:rPr>
              <a:t>그만큼 </a:t>
            </a:r>
            <a:r>
              <a:rPr lang="ko-KR" altLang="en-US" sz="2800" dirty="0" err="1">
                <a:solidFill>
                  <a:srgbClr val="FFFFFF"/>
                </a:solidFill>
                <a:ea typeface="Seoul Namsan Condensed Ultra-Bold"/>
              </a:rPr>
              <a:t>프론트엔드</a:t>
            </a:r>
            <a:r>
              <a:rPr lang="ko-KR" altLang="en-US" sz="2800" dirty="0">
                <a:solidFill>
                  <a:srgbClr val="FFFFFF"/>
                </a:solidFill>
                <a:ea typeface="Seoul Namsan Condensed Ultra-Bold"/>
              </a:rPr>
              <a:t> 역사를 공부하면 트렌드를 이해할 수 있다</a:t>
            </a:r>
            <a:r>
              <a:rPr lang="en-US" altLang="ko-KR" sz="2800" dirty="0">
                <a:solidFill>
                  <a:srgbClr val="FFFFFF"/>
                </a:solidFill>
                <a:ea typeface="Seoul Namsan Condensed Ultra-Bold"/>
              </a:rPr>
              <a:t>.</a:t>
            </a:r>
            <a:endParaRPr lang="en-US" sz="2800" dirty="0">
              <a:solidFill>
                <a:srgbClr val="FFFFFF"/>
              </a:solidFill>
              <a:ea typeface="Seoul Namsan Condensed Ultra-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ECC718-6701-39A0-B897-E0C9B889B85E}"/>
              </a:ext>
            </a:extLst>
          </p:cNvPr>
          <p:cNvSpPr txBox="1"/>
          <p:nvPr/>
        </p:nvSpPr>
        <p:spPr>
          <a:xfrm>
            <a:off x="9666459" y="5920968"/>
            <a:ext cx="3173949" cy="96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ea typeface="Seoul Namsan Condensed Ultra-Bold"/>
              </a:rPr>
              <a:t>JS</a:t>
            </a:r>
            <a:r>
              <a:rPr lang="ko-KR" altLang="en-US" sz="2800" dirty="0" err="1">
                <a:solidFill>
                  <a:srgbClr val="FFFFFF"/>
                </a:solidFill>
                <a:ea typeface="Seoul Namsan Condensed Ultra-Bold"/>
              </a:rPr>
              <a:t>를</a:t>
            </a:r>
            <a:r>
              <a:rPr lang="ko-KR" altLang="en-US" sz="2800" dirty="0">
                <a:solidFill>
                  <a:srgbClr val="FFFFFF"/>
                </a:solidFill>
                <a:ea typeface="Seoul Namsan Condensed Ultra-Bold"/>
              </a:rPr>
              <a:t> 깊이 알고 있다면 </a:t>
            </a:r>
            <a:r>
              <a:rPr lang="ko-KR" altLang="en-US" sz="2800" dirty="0" err="1">
                <a:solidFill>
                  <a:srgbClr val="FFFFFF"/>
                </a:solidFill>
                <a:ea typeface="Seoul Namsan Condensed Ultra-Bold"/>
              </a:rPr>
              <a:t>두려울게</a:t>
            </a:r>
            <a:r>
              <a:rPr lang="ko-KR" altLang="en-US" sz="2800" dirty="0">
                <a:solidFill>
                  <a:srgbClr val="FFFFFF"/>
                </a:solidFill>
                <a:ea typeface="Seoul Namsan Condensed Ultra-Bold"/>
              </a:rPr>
              <a:t> 없다</a:t>
            </a:r>
            <a:r>
              <a:rPr lang="en-US" altLang="ko-KR" sz="2800" dirty="0">
                <a:solidFill>
                  <a:srgbClr val="FFFFFF"/>
                </a:solidFill>
                <a:ea typeface="Seoul Namsan Condensed Ultra-Bold"/>
              </a:rPr>
              <a:t>.</a:t>
            </a:r>
            <a:endParaRPr lang="en-US" sz="2800" dirty="0">
              <a:solidFill>
                <a:srgbClr val="FFFFFF"/>
              </a:solidFill>
              <a:ea typeface="Seoul Namsan Condensed Ultra-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7630FC4-CEE1-6A82-258C-94ED7D7C8CAC}"/>
              </a:ext>
            </a:extLst>
          </p:cNvPr>
          <p:cNvSpPr txBox="1"/>
          <p:nvPr/>
        </p:nvSpPr>
        <p:spPr>
          <a:xfrm>
            <a:off x="13885326" y="5676900"/>
            <a:ext cx="3173949" cy="146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FFFFFF"/>
                </a:solidFill>
                <a:ea typeface="Seoul Namsan Condensed Ultra-Bold"/>
              </a:rPr>
              <a:t>너무 한 가지 프레임워크</a:t>
            </a:r>
            <a:r>
              <a:rPr lang="en-US" altLang="ko-KR" sz="2800" dirty="0">
                <a:solidFill>
                  <a:srgbClr val="FFFFFF"/>
                </a:solidFill>
                <a:ea typeface="Seoul Namsan Condensed Ultra-Bold"/>
              </a:rPr>
              <a:t>,</a:t>
            </a:r>
            <a:r>
              <a:rPr lang="ko-KR" altLang="en-US" sz="2800" dirty="0">
                <a:solidFill>
                  <a:srgbClr val="FFFFFF"/>
                </a:solidFill>
                <a:ea typeface="Seoul Namsan Condensed Ultra-Bold"/>
              </a:rPr>
              <a:t> 라이브러리에 종속되지는 말자</a:t>
            </a:r>
            <a:r>
              <a:rPr lang="en-US" altLang="ko-KR" sz="2800" dirty="0">
                <a:solidFill>
                  <a:srgbClr val="FFFFFF"/>
                </a:solidFill>
                <a:ea typeface="Seoul Namsan Condensed Ultra-Bold"/>
              </a:rPr>
              <a:t>!</a:t>
            </a:r>
            <a:endParaRPr lang="en-US" sz="2800" dirty="0">
              <a:solidFill>
                <a:srgbClr val="FFFFFF"/>
              </a:solidFill>
              <a:ea typeface="Seoul Namsan Condensed Ultra-Bold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C7DE7B1-33CD-8A0B-8206-2D2B713F1727}"/>
              </a:ext>
            </a:extLst>
          </p:cNvPr>
          <p:cNvGrpSpPr/>
          <p:nvPr/>
        </p:nvGrpSpPr>
        <p:grpSpPr>
          <a:xfrm>
            <a:off x="2039939" y="3261192"/>
            <a:ext cx="1551521" cy="1551521"/>
            <a:chOff x="0" y="0"/>
            <a:chExt cx="6350000" cy="6350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37A966C-2A3C-4D58-C63D-A38C0F3EEED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D592DDA5-A245-66E1-2FBE-97B793EC61D6}"/>
              </a:ext>
            </a:extLst>
          </p:cNvPr>
          <p:cNvSpPr/>
          <p:nvPr/>
        </p:nvSpPr>
        <p:spPr>
          <a:xfrm>
            <a:off x="2522275" y="3719269"/>
            <a:ext cx="586848" cy="635367"/>
          </a:xfrm>
          <a:custGeom>
            <a:avLst/>
            <a:gdLst/>
            <a:ahLst/>
            <a:cxnLst/>
            <a:rect l="l" t="t" r="r" b="b"/>
            <a:pathLst>
              <a:path w="586848" h="635367">
                <a:moveTo>
                  <a:pt x="0" y="0"/>
                </a:moveTo>
                <a:lnTo>
                  <a:pt x="586849" y="0"/>
                </a:lnTo>
                <a:lnTo>
                  <a:pt x="586849" y="635368"/>
                </a:lnTo>
                <a:lnTo>
                  <a:pt x="0" y="6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1D525E5-A56A-CB20-36BB-BE7DA8140AA5}"/>
              </a:ext>
            </a:extLst>
          </p:cNvPr>
          <p:cNvGrpSpPr/>
          <p:nvPr/>
        </p:nvGrpSpPr>
        <p:grpSpPr>
          <a:xfrm>
            <a:off x="6258806" y="3261192"/>
            <a:ext cx="1551521" cy="1551521"/>
            <a:chOff x="0" y="0"/>
            <a:chExt cx="6350000" cy="63500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1A0D79B-CB93-AADA-19EC-C583972AC35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F32BBD2-311F-0911-9B8E-5DA5E4E0BD59}"/>
              </a:ext>
            </a:extLst>
          </p:cNvPr>
          <p:cNvSpPr/>
          <p:nvPr/>
        </p:nvSpPr>
        <p:spPr>
          <a:xfrm>
            <a:off x="6672064" y="3719269"/>
            <a:ext cx="725004" cy="635367"/>
          </a:xfrm>
          <a:custGeom>
            <a:avLst/>
            <a:gdLst/>
            <a:ahLst/>
            <a:cxnLst/>
            <a:rect l="l" t="t" r="r" b="b"/>
            <a:pathLst>
              <a:path w="725004" h="635367">
                <a:moveTo>
                  <a:pt x="0" y="0"/>
                </a:moveTo>
                <a:lnTo>
                  <a:pt x="725005" y="0"/>
                </a:lnTo>
                <a:lnTo>
                  <a:pt x="725005" y="635368"/>
                </a:lnTo>
                <a:lnTo>
                  <a:pt x="0" y="635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4DFC3AD-2E63-E4C6-8230-A1E55DACFDCE}"/>
              </a:ext>
            </a:extLst>
          </p:cNvPr>
          <p:cNvGrpSpPr/>
          <p:nvPr/>
        </p:nvGrpSpPr>
        <p:grpSpPr>
          <a:xfrm>
            <a:off x="10477673" y="3261192"/>
            <a:ext cx="1551521" cy="1551521"/>
            <a:chOff x="0" y="0"/>
            <a:chExt cx="6350000" cy="63500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E5D6517-F76F-7F5F-7539-4CDDB78D256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7272FC02-36BA-AC45-112D-32AE2BA7952F}"/>
              </a:ext>
            </a:extLst>
          </p:cNvPr>
          <p:cNvSpPr/>
          <p:nvPr/>
        </p:nvSpPr>
        <p:spPr>
          <a:xfrm>
            <a:off x="11083040" y="3719269"/>
            <a:ext cx="340788" cy="635367"/>
          </a:xfrm>
          <a:custGeom>
            <a:avLst/>
            <a:gdLst/>
            <a:ahLst/>
            <a:cxnLst/>
            <a:rect l="l" t="t" r="r" b="b"/>
            <a:pathLst>
              <a:path w="340788" h="635367">
                <a:moveTo>
                  <a:pt x="0" y="0"/>
                </a:moveTo>
                <a:lnTo>
                  <a:pt x="340787" y="0"/>
                </a:lnTo>
                <a:lnTo>
                  <a:pt x="340787" y="635368"/>
                </a:lnTo>
                <a:lnTo>
                  <a:pt x="0" y="63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DCDDF0C-0D27-62F6-86C6-8CE84869E804}"/>
              </a:ext>
            </a:extLst>
          </p:cNvPr>
          <p:cNvGrpSpPr/>
          <p:nvPr/>
        </p:nvGrpSpPr>
        <p:grpSpPr>
          <a:xfrm>
            <a:off x="14696540" y="3261192"/>
            <a:ext cx="1551521" cy="1551521"/>
            <a:chOff x="0" y="0"/>
            <a:chExt cx="6350000" cy="63500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29CB3DA-F10D-B787-F10A-E59D63F1A79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3C786CB2-7860-2F75-7579-BB71A916E757}"/>
              </a:ext>
            </a:extLst>
          </p:cNvPr>
          <p:cNvSpPr/>
          <p:nvPr/>
        </p:nvSpPr>
        <p:spPr>
          <a:xfrm>
            <a:off x="15233171" y="3719269"/>
            <a:ext cx="478258" cy="635367"/>
          </a:xfrm>
          <a:custGeom>
            <a:avLst/>
            <a:gdLst/>
            <a:ahLst/>
            <a:cxnLst/>
            <a:rect l="l" t="t" r="r" b="b"/>
            <a:pathLst>
              <a:path w="478258" h="635367">
                <a:moveTo>
                  <a:pt x="0" y="0"/>
                </a:moveTo>
                <a:lnTo>
                  <a:pt x="478259" y="0"/>
                </a:lnTo>
                <a:lnTo>
                  <a:pt x="478259" y="635368"/>
                </a:lnTo>
                <a:lnTo>
                  <a:pt x="0" y="63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9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3" grpId="0" animBg="1"/>
      <p:bldP spid="16" grpId="0" animBg="1"/>
      <p:bldP spid="19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CE4A0D8-1C48-C772-8513-6761B2CABFFD}"/>
              </a:ext>
            </a:extLst>
          </p:cNvPr>
          <p:cNvSpPr txBox="1"/>
          <p:nvPr/>
        </p:nvSpPr>
        <p:spPr>
          <a:xfrm>
            <a:off x="1836093" y="2254279"/>
            <a:ext cx="14615813" cy="5778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" altLang="ko-KR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turbo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" altLang="ko-KR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svelte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" altLang="ko-KR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typescript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지원을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중단하는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움직임을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보이고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</a:br>
            <a:r>
              <a:rPr lang="en-US" altLang="ko-KR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이에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대해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생각하시나요</a:t>
            </a:r>
            <a:r>
              <a:rPr lang="en-US" altLang="ko-KR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??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TDD</a:t>
            </a:r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 </a:t>
            </a:r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Test Code</a:t>
            </a:r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대해 어떻게 생각하나요</a:t>
            </a:r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endParaRPr lang="ko-KR" altLang="en-US" sz="3200" dirty="0">
              <a:solidFill>
                <a:schemeClr val="bg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협업을 할 때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소통하시는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노하우가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있나요</a:t>
            </a:r>
            <a:r>
              <a:rPr lang="en-US" altLang="ko-KR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??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endParaRPr lang="ko-KR" altLang="en-US" sz="3200" dirty="0">
              <a:solidFill>
                <a:schemeClr val="bg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목표로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회사가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있으신가요</a:t>
            </a:r>
            <a:r>
              <a:rPr lang="en-US" altLang="ko-KR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있으시다면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가고 싶은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이유와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가기 위한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노력하는 것이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있나요</a:t>
            </a:r>
            <a:r>
              <a:rPr lang="en-US" altLang="ko-KR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??</a:t>
            </a:r>
            <a:endParaRPr lang="ko-KR" altLang="en-US" sz="3200" dirty="0">
              <a:solidFill>
                <a:schemeClr val="bg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EA6197C1-7B01-AF55-2DFD-542B27BAC176}"/>
              </a:ext>
            </a:extLst>
          </p:cNvPr>
          <p:cNvSpPr/>
          <p:nvPr/>
        </p:nvSpPr>
        <p:spPr>
          <a:xfrm>
            <a:off x="16734691" y="8865096"/>
            <a:ext cx="629402" cy="824217"/>
          </a:xfrm>
          <a:custGeom>
            <a:avLst/>
            <a:gdLst/>
            <a:ahLst/>
            <a:cxnLst/>
            <a:rect l="l" t="t" r="r" b="b"/>
            <a:pathLst>
              <a:path w="629402" h="824217">
                <a:moveTo>
                  <a:pt x="0" y="0"/>
                </a:moveTo>
                <a:lnTo>
                  <a:pt x="629403" y="0"/>
                </a:lnTo>
                <a:lnTo>
                  <a:pt x="629403" y="824217"/>
                </a:lnTo>
                <a:lnTo>
                  <a:pt x="0" y="82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4101AAD8-0357-B461-701A-B59AB11B0821}"/>
              </a:ext>
            </a:extLst>
          </p:cNvPr>
          <p:cNvSpPr/>
          <p:nvPr/>
        </p:nvSpPr>
        <p:spPr>
          <a:xfrm>
            <a:off x="15090812" y="8865096"/>
            <a:ext cx="614416" cy="824217"/>
          </a:xfrm>
          <a:custGeom>
            <a:avLst/>
            <a:gdLst/>
            <a:ahLst/>
            <a:cxnLst/>
            <a:rect l="l" t="t" r="r" b="b"/>
            <a:pathLst>
              <a:path w="614416" h="824217">
                <a:moveTo>
                  <a:pt x="0" y="0"/>
                </a:moveTo>
                <a:lnTo>
                  <a:pt x="614416" y="0"/>
                </a:lnTo>
                <a:lnTo>
                  <a:pt x="614416" y="824217"/>
                </a:lnTo>
                <a:lnTo>
                  <a:pt x="0" y="824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51CFCC7F-5778-6BA5-4555-75A508AEDC28}"/>
              </a:ext>
            </a:extLst>
          </p:cNvPr>
          <p:cNvSpPr/>
          <p:nvPr/>
        </p:nvSpPr>
        <p:spPr>
          <a:xfrm>
            <a:off x="16630099" y="7353300"/>
            <a:ext cx="812228" cy="824217"/>
          </a:xfrm>
          <a:custGeom>
            <a:avLst/>
            <a:gdLst/>
            <a:ahLst/>
            <a:cxnLst/>
            <a:rect l="l" t="t" r="r" b="b"/>
            <a:pathLst>
              <a:path w="812228" h="824217">
                <a:moveTo>
                  <a:pt x="0" y="0"/>
                </a:moveTo>
                <a:lnTo>
                  <a:pt x="812228" y="0"/>
                </a:lnTo>
                <a:lnTo>
                  <a:pt x="812228" y="824217"/>
                </a:lnTo>
                <a:lnTo>
                  <a:pt x="0" y="824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C7D26D3C-A0A4-59E4-33E7-E9AC8E5E83E8}"/>
              </a:ext>
            </a:extLst>
          </p:cNvPr>
          <p:cNvSpPr/>
          <p:nvPr/>
        </p:nvSpPr>
        <p:spPr>
          <a:xfrm>
            <a:off x="15163800" y="7353300"/>
            <a:ext cx="442080" cy="824217"/>
          </a:xfrm>
          <a:custGeom>
            <a:avLst/>
            <a:gdLst/>
            <a:ahLst/>
            <a:cxnLst/>
            <a:rect l="l" t="t" r="r" b="b"/>
            <a:pathLst>
              <a:path w="442080" h="824217">
                <a:moveTo>
                  <a:pt x="0" y="0"/>
                </a:moveTo>
                <a:lnTo>
                  <a:pt x="442080" y="0"/>
                </a:lnTo>
                <a:lnTo>
                  <a:pt x="442080" y="824217"/>
                </a:lnTo>
                <a:lnTo>
                  <a:pt x="0" y="824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49B44-4FEC-BA4E-7979-C7858CBB0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826DF2D-C37E-CD7F-5C5A-6CB50366B13D}"/>
              </a:ext>
            </a:extLst>
          </p:cNvPr>
          <p:cNvSpPr txBox="1"/>
          <p:nvPr/>
        </p:nvSpPr>
        <p:spPr>
          <a:xfrm>
            <a:off x="2638018" y="2781300"/>
            <a:ext cx="13011963" cy="36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2"/>
              </a:lnSpc>
            </a:pPr>
            <a:r>
              <a:rPr lang="en-US" sz="11224" spc="-112" dirty="0">
                <a:solidFill>
                  <a:srgbClr val="FFFFFF"/>
                </a:solidFill>
                <a:latin typeface="Arita Dotum Thin"/>
                <a:ea typeface="Arita Dotum Thin"/>
              </a:rPr>
              <a:t>JSX</a:t>
            </a:r>
            <a:r>
              <a:rPr lang="ko-KR" altLang="en-US" sz="11224" spc="-112" dirty="0">
                <a:solidFill>
                  <a:srgbClr val="FFFFFF"/>
                </a:solidFill>
                <a:latin typeface="Arita Dotum Thin"/>
                <a:ea typeface="Arita Dotum Thin"/>
              </a:rPr>
              <a:t>는 </a:t>
            </a:r>
            <a:r>
              <a:rPr lang="ko-KR" altLang="en-US" sz="11224" spc="-112" dirty="0" err="1">
                <a:solidFill>
                  <a:srgbClr val="FFFFFF"/>
                </a:solidFill>
                <a:latin typeface="Arita Dotum Thin"/>
                <a:ea typeface="Arita Dotum Thin"/>
              </a:rPr>
              <a:t>리액트의</a:t>
            </a:r>
            <a:r>
              <a:rPr lang="ko-KR" altLang="en-US" sz="11224" spc="-112" dirty="0">
                <a:solidFill>
                  <a:srgbClr val="FFFFFF"/>
                </a:solidFill>
                <a:latin typeface="Arita Dotum Thin"/>
                <a:ea typeface="Arita Dotum Thin"/>
              </a:rPr>
              <a:t> 전유물이 아닙니다</a:t>
            </a:r>
            <a:r>
              <a:rPr lang="en-US" altLang="ko-KR" sz="11224" spc="-112" dirty="0">
                <a:solidFill>
                  <a:srgbClr val="FFFFFF"/>
                </a:solidFill>
                <a:latin typeface="Arita Dotum Thin"/>
                <a:ea typeface="Arita Dotum Thin"/>
              </a:rPr>
              <a:t>.</a:t>
            </a:r>
            <a:endParaRPr lang="en-US" sz="11224" spc="-112" dirty="0">
              <a:solidFill>
                <a:srgbClr val="FFFFFF"/>
              </a:solidFill>
              <a:latin typeface="Arita Dotum Thin"/>
              <a:ea typeface="Arita Dotum Thin"/>
            </a:endParaRPr>
          </a:p>
        </p:txBody>
      </p:sp>
    </p:spTree>
    <p:extLst>
      <p:ext uri="{BB962C8B-B14F-4D97-AF65-F5344CB8AC3E}">
        <p14:creationId xmlns:p14="http://schemas.microsoft.com/office/powerpoint/2010/main" val="18688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FE44E2-E1FF-9F4C-3A56-6C973C0C3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FFC6296-635F-19FC-5AD8-EE9757390A4D}"/>
              </a:ext>
            </a:extLst>
          </p:cNvPr>
          <p:cNvSpPr txBox="1"/>
          <p:nvPr/>
        </p:nvSpPr>
        <p:spPr>
          <a:xfrm>
            <a:off x="8269946" y="3217936"/>
            <a:ext cx="4007392" cy="864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HTML</a:t>
            </a:r>
            <a:r>
              <a:rPr lang="ko-KR" altLang="en-US" sz="2600" u="none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요소와 비슷한 역할을 합니다</a:t>
            </a:r>
            <a:r>
              <a:rPr lang="en-US" altLang="ko-KR" sz="2600" u="none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.</a:t>
            </a:r>
            <a:endParaRPr lang="en-US" sz="2600" u="none" dirty="0">
              <a:solidFill>
                <a:srgbClr val="FFFFFF"/>
              </a:solidFill>
              <a:latin typeface="Seoul Namsan Condensed Bold"/>
              <a:ea typeface="Seoul Namsan Condensed Bold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B456D3A-B529-B3FF-B9DF-A67DB6064FFD}"/>
              </a:ext>
            </a:extLst>
          </p:cNvPr>
          <p:cNvSpPr txBox="1"/>
          <p:nvPr/>
        </p:nvSpPr>
        <p:spPr>
          <a:xfrm>
            <a:off x="8269946" y="2400300"/>
            <a:ext cx="4007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ea typeface="Seoul Namsan Condensed Ultra-Bold"/>
              </a:rPr>
              <a:t>JSXElement</a:t>
            </a:r>
            <a:endParaRPr lang="en-US" sz="2800" dirty="0">
              <a:solidFill>
                <a:srgbClr val="FFFFFF"/>
              </a:solidFill>
              <a:ea typeface="Seoul Namsan Condensed Ultra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5A7A6C9-D901-E882-DE91-57D8E88D2089}"/>
              </a:ext>
            </a:extLst>
          </p:cNvPr>
          <p:cNvSpPr txBox="1"/>
          <p:nvPr/>
        </p:nvSpPr>
        <p:spPr>
          <a:xfrm>
            <a:off x="13251908" y="3217936"/>
            <a:ext cx="4007392" cy="864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ko-KR" altLang="en-US" sz="2600" u="none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단순히 부여하는 속성을 의미 합니다</a:t>
            </a:r>
            <a:r>
              <a:rPr lang="en-US" altLang="ko-KR" sz="2600" u="none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.</a:t>
            </a:r>
            <a:endParaRPr lang="en-US" sz="2600" u="none" dirty="0">
              <a:solidFill>
                <a:srgbClr val="FFFFFF"/>
              </a:solidFill>
              <a:latin typeface="Seoul Namsan Condensed Bold"/>
              <a:ea typeface="Seoul Namsan Condense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111C416-B036-6469-D304-C6F843DFB31C}"/>
              </a:ext>
            </a:extLst>
          </p:cNvPr>
          <p:cNvSpPr txBox="1"/>
          <p:nvPr/>
        </p:nvSpPr>
        <p:spPr>
          <a:xfrm>
            <a:off x="13251908" y="2400300"/>
            <a:ext cx="4007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ea typeface="Seoul Namsan Condensed Ultra-Bold"/>
              </a:rPr>
              <a:t>JSXAttributes</a:t>
            </a:r>
            <a:endParaRPr lang="en-US" sz="2800" dirty="0">
              <a:solidFill>
                <a:srgbClr val="FFFFFF"/>
              </a:solidFill>
              <a:ea typeface="Seoul Namsan Condensed Ultra-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50443D-C61A-AFDE-EC29-0C73148E926F}"/>
              </a:ext>
            </a:extLst>
          </p:cNvPr>
          <p:cNvSpPr txBox="1"/>
          <p:nvPr/>
        </p:nvSpPr>
        <p:spPr>
          <a:xfrm>
            <a:off x="8269946" y="6828434"/>
            <a:ext cx="4007392" cy="864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 dirty="0" err="1">
                <a:solidFill>
                  <a:srgbClr val="FFFFFF"/>
                </a:solidFill>
                <a:latin typeface="Seoul Namsan Condensed Bold"/>
                <a:ea typeface="Seoul Namsan Condensed Bold"/>
              </a:rPr>
              <a:t>JSXElement</a:t>
            </a:r>
            <a:r>
              <a:rPr lang="ko-KR" altLang="en-US" sz="2600" u="none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의 자식을 의미합니다</a:t>
            </a:r>
            <a:r>
              <a:rPr lang="en-US" altLang="ko-KR" sz="2600" u="none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.</a:t>
            </a:r>
            <a:endParaRPr lang="en-US" sz="2600" u="none" dirty="0">
              <a:solidFill>
                <a:srgbClr val="FFFFFF"/>
              </a:solidFill>
              <a:latin typeface="Seoul Namsan Condensed Bold"/>
              <a:ea typeface="Seoul Namsan Condensed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69E7BD4-C928-DD36-A139-B979C03A67D7}"/>
              </a:ext>
            </a:extLst>
          </p:cNvPr>
          <p:cNvSpPr txBox="1"/>
          <p:nvPr/>
        </p:nvSpPr>
        <p:spPr>
          <a:xfrm>
            <a:off x="8269946" y="6010798"/>
            <a:ext cx="4007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ea typeface="Seoul Namsan Condensed Ultra-Bold"/>
              </a:rPr>
              <a:t>JSXChildren</a:t>
            </a:r>
            <a:endParaRPr lang="en-US" sz="2800" dirty="0">
              <a:solidFill>
                <a:srgbClr val="FFFFFF"/>
              </a:solidFill>
              <a:ea typeface="Seoul Namsan Condensed Ultra-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2E20850-286B-5787-7221-7C70E10267FF}"/>
              </a:ext>
            </a:extLst>
          </p:cNvPr>
          <p:cNvSpPr txBox="1"/>
          <p:nvPr/>
        </p:nvSpPr>
        <p:spPr>
          <a:xfrm>
            <a:off x="13251908" y="6828434"/>
            <a:ext cx="4007392" cy="864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HT</a:t>
            </a:r>
            <a:r>
              <a:rPr lang="en-US" sz="2600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ML</a:t>
            </a:r>
            <a:r>
              <a:rPr lang="ko-KR" altLang="en-US" sz="2600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내부에서 모두 사용가능한 문자열을 사용합니다</a:t>
            </a:r>
            <a:r>
              <a:rPr lang="en-US" altLang="ko-KR" sz="2600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.</a:t>
            </a:r>
            <a:endParaRPr lang="en-US" sz="2600" u="none" dirty="0">
              <a:solidFill>
                <a:srgbClr val="FFFFFF"/>
              </a:solidFill>
              <a:latin typeface="Seoul Namsan Condensed Bold"/>
              <a:ea typeface="Seoul Namsan Condensed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F01F6F6-4907-068D-1F5A-E1857F28AF0B}"/>
              </a:ext>
            </a:extLst>
          </p:cNvPr>
          <p:cNvSpPr txBox="1"/>
          <p:nvPr/>
        </p:nvSpPr>
        <p:spPr>
          <a:xfrm>
            <a:off x="13251908" y="6010798"/>
            <a:ext cx="4007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ea typeface="Seoul Namsan Condensed Ultra-Bold"/>
              </a:rPr>
              <a:t>JSXStrings</a:t>
            </a:r>
            <a:endParaRPr lang="en-US" sz="2800" dirty="0">
              <a:solidFill>
                <a:srgbClr val="FFFFFF"/>
              </a:solidFill>
              <a:ea typeface="Seoul Namsan Condensed Ultra-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0C3F8AC-2A10-1418-53AD-1F97D90CE854}"/>
              </a:ext>
            </a:extLst>
          </p:cNvPr>
          <p:cNvSpPr txBox="1"/>
          <p:nvPr/>
        </p:nvSpPr>
        <p:spPr>
          <a:xfrm>
            <a:off x="1238250" y="4029075"/>
            <a:ext cx="5245063" cy="100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ea typeface="Arita Dotum Semi-Bold"/>
              </a:rPr>
              <a:t>JSX</a:t>
            </a:r>
            <a:r>
              <a:rPr lang="ko-KR" altLang="en-US" sz="6000" dirty="0">
                <a:solidFill>
                  <a:srgbClr val="FFFFFF"/>
                </a:solidFill>
                <a:ea typeface="Arita Dotum Semi-Bold"/>
              </a:rPr>
              <a:t>의 기본 구성</a:t>
            </a:r>
            <a:endParaRPr lang="en-US" sz="6000" u="none" dirty="0">
              <a:solidFill>
                <a:srgbClr val="FFFFFF"/>
              </a:solidFill>
              <a:ea typeface="Arita Dotum Semi-Bold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0D366953-898F-D20F-D798-9382B0595F48}"/>
              </a:ext>
            </a:extLst>
          </p:cNvPr>
          <p:cNvSpPr/>
          <p:nvPr/>
        </p:nvSpPr>
        <p:spPr>
          <a:xfrm>
            <a:off x="8269946" y="1897215"/>
            <a:ext cx="1114771" cy="0"/>
          </a:xfrm>
          <a:prstGeom prst="line">
            <a:avLst/>
          </a:prstGeom>
          <a:ln w="190500" cap="flat">
            <a:solidFill>
              <a:srgbClr val="2F2F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C1F3D681-1E76-24BC-3992-5CFD0DD82947}"/>
              </a:ext>
            </a:extLst>
          </p:cNvPr>
          <p:cNvSpPr/>
          <p:nvPr/>
        </p:nvSpPr>
        <p:spPr>
          <a:xfrm>
            <a:off x="13489646" y="1897215"/>
            <a:ext cx="1114771" cy="0"/>
          </a:xfrm>
          <a:prstGeom prst="line">
            <a:avLst/>
          </a:prstGeom>
          <a:ln w="190500" cap="flat">
            <a:solidFill>
              <a:srgbClr val="2F2F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740EC687-E399-93B4-C673-91C67B8E4F43}"/>
              </a:ext>
            </a:extLst>
          </p:cNvPr>
          <p:cNvSpPr/>
          <p:nvPr/>
        </p:nvSpPr>
        <p:spPr>
          <a:xfrm>
            <a:off x="8269946" y="5707215"/>
            <a:ext cx="1114771" cy="0"/>
          </a:xfrm>
          <a:prstGeom prst="line">
            <a:avLst/>
          </a:prstGeom>
          <a:ln w="190500" cap="flat">
            <a:solidFill>
              <a:srgbClr val="2F2F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CD66878A-A731-2937-F930-8977B0CD2965}"/>
              </a:ext>
            </a:extLst>
          </p:cNvPr>
          <p:cNvSpPr/>
          <p:nvPr/>
        </p:nvSpPr>
        <p:spPr>
          <a:xfrm>
            <a:off x="13489646" y="5707215"/>
            <a:ext cx="1114771" cy="0"/>
          </a:xfrm>
          <a:prstGeom prst="line">
            <a:avLst/>
          </a:prstGeom>
          <a:ln w="190500" cap="flat">
            <a:solidFill>
              <a:srgbClr val="2F2F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36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6600" y="2719044"/>
            <a:ext cx="11242159" cy="239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 dirty="0">
                <a:solidFill>
                  <a:srgbClr val="FFFFFF"/>
                </a:solidFill>
                <a:ea typeface="Arita Dotum Thin"/>
              </a:rPr>
              <a:t>JSX</a:t>
            </a:r>
            <a:r>
              <a:rPr lang="ko-KR" altLang="en-US" sz="7399" spc="-73" dirty="0">
                <a:solidFill>
                  <a:srgbClr val="FFFFFF"/>
                </a:solidFill>
                <a:ea typeface="Arita Dotum Thin"/>
              </a:rPr>
              <a:t>는 어떻게 자바스크립트로 변환될 수 있을까</a:t>
            </a:r>
            <a:r>
              <a:rPr lang="en-US" altLang="ko-KR" sz="7399" spc="-73" dirty="0">
                <a:solidFill>
                  <a:srgbClr val="FFFFFF"/>
                </a:solidFill>
                <a:ea typeface="Arita Dotum Thin"/>
              </a:rPr>
              <a:t>?</a:t>
            </a:r>
            <a:endParaRPr lang="en-US" sz="7399" spc="-73" dirty="0">
              <a:solidFill>
                <a:srgbClr val="FFFFFF"/>
              </a:solidFill>
              <a:ea typeface="Arita Dotum Thin"/>
            </a:endParaRP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ABD80A2A-DA40-993C-4719-4BC102E4D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171700"/>
            <a:ext cx="9022976" cy="502920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F2832A-48A8-9666-DCB9-8B3FB3C3CC3E}"/>
              </a:ext>
            </a:extLst>
          </p:cNvPr>
          <p:cNvSpPr/>
          <p:nvPr/>
        </p:nvSpPr>
        <p:spPr>
          <a:xfrm>
            <a:off x="6477000" y="5729102"/>
            <a:ext cx="6346374" cy="3287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22" name="Picture 2" descr="Typescript (1)기본 타입">
            <a:extLst>
              <a:ext uri="{FF2B5EF4-FFF2-40B4-BE49-F238E27FC236}">
                <a16:creationId xmlns:a16="http://schemas.microsoft.com/office/drawing/2014/main" id="{DD44B418-430A-3B19-9CA5-A7CE8EFB7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6286500"/>
            <a:ext cx="3256271" cy="325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58A18-0719-43E2-0180-C4DBD264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D4241D9D-2332-D351-502A-72212663150A}"/>
              </a:ext>
            </a:extLst>
          </p:cNvPr>
          <p:cNvSpPr/>
          <p:nvPr/>
        </p:nvSpPr>
        <p:spPr>
          <a:xfrm>
            <a:off x="7010400" y="4229100"/>
            <a:ext cx="2133600" cy="1422400"/>
          </a:xfrm>
          <a:prstGeom prst="rightArrow">
            <a:avLst>
              <a:gd name="adj1" fmla="val 47403"/>
              <a:gd name="adj2" fmla="val 3571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931156-4D41-B4FB-E600-7AAAE60D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48000"/>
            <a:ext cx="4996962" cy="4191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132AB5-468D-D2C1-E9A4-AD7CB8968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857500"/>
            <a:ext cx="7271344" cy="4668023"/>
          </a:xfrm>
          <a:prstGeom prst="rect">
            <a:avLst/>
          </a:prstGeom>
        </p:spPr>
      </p:pic>
      <p:pic>
        <p:nvPicPr>
          <p:cNvPr id="15" name="그림 1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BF7ACAF-9767-B4A7-9701-4542EE7F2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3" y="3048000"/>
            <a:ext cx="6786438" cy="4370055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7F333335-44E5-5B41-B5BE-5865737F5C77}"/>
              </a:ext>
            </a:extLst>
          </p:cNvPr>
          <p:cNvSpPr txBox="1"/>
          <p:nvPr/>
        </p:nvSpPr>
        <p:spPr>
          <a:xfrm>
            <a:off x="3093568" y="8531334"/>
            <a:ext cx="12063917" cy="40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altLang="ko-KR" sz="2800" dirty="0" err="1">
                <a:solidFill>
                  <a:srgbClr val="FFFFFF"/>
                </a:solidFill>
                <a:latin typeface="Seoul Namsan Condensed Bold"/>
                <a:ea typeface="Seoul Namsan Condensed Bold"/>
              </a:rPr>
              <a:t>Reactd</a:t>
            </a:r>
            <a:r>
              <a:rPr lang="ko-KR" altLang="en-US" sz="2800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에서는 </a:t>
            </a:r>
            <a:r>
              <a:rPr lang="en-US" sz="2800" u="none" dirty="0" err="1">
                <a:solidFill>
                  <a:srgbClr val="FFFFFF"/>
                </a:solidFill>
                <a:latin typeface="Seoul Namsan Condensed Bold"/>
                <a:ea typeface="Seoul Namsan Condensed Bold"/>
              </a:rPr>
              <a:t>Jsx</a:t>
            </a:r>
            <a:r>
              <a:rPr lang="ko-KR" altLang="en-US" sz="2800" u="none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의 </a:t>
            </a:r>
            <a:r>
              <a:rPr lang="ko-KR" altLang="en-US" sz="2800" u="none" dirty="0" err="1">
                <a:solidFill>
                  <a:srgbClr val="FFFFFF"/>
                </a:solidFill>
                <a:latin typeface="Seoul Namsan Condensed Bold"/>
                <a:ea typeface="Seoul Namsan Condensed Bold"/>
              </a:rPr>
              <a:t>변환값은</a:t>
            </a:r>
            <a:r>
              <a:rPr lang="ko-KR" altLang="en-US" sz="2800" u="none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 결국 </a:t>
            </a:r>
            <a:r>
              <a:rPr lang="en-US" altLang="ko-KR" sz="2800" u="none" dirty="0" err="1">
                <a:solidFill>
                  <a:srgbClr val="FFFFFF"/>
                </a:solidFill>
                <a:latin typeface="Seoul Namsan Condensed Bold"/>
                <a:ea typeface="Seoul Namsan Condensed Bold"/>
              </a:rPr>
              <a:t>React.createElement</a:t>
            </a:r>
            <a:r>
              <a:rPr lang="ko-KR" altLang="en-US" sz="2800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가 됩니다</a:t>
            </a:r>
            <a:r>
              <a:rPr lang="en-US" altLang="ko-KR" sz="2800" dirty="0">
                <a:solidFill>
                  <a:srgbClr val="FFFFFF"/>
                </a:solidFill>
                <a:latin typeface="Seoul Namsan Condensed Bold"/>
                <a:ea typeface="Seoul Namsan Condensed Bold"/>
              </a:rPr>
              <a:t>.</a:t>
            </a:r>
            <a:endParaRPr lang="en-US" sz="2800" u="none" dirty="0">
              <a:solidFill>
                <a:srgbClr val="FFFFFF"/>
              </a:solidFill>
              <a:latin typeface="Seoul Namsan Condensed Bold"/>
              <a:ea typeface="Seoul Namsan Condensed Bold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05B2F7D7-E211-4CBD-0366-6662F1994FB3}"/>
              </a:ext>
            </a:extLst>
          </p:cNvPr>
          <p:cNvSpPr txBox="1"/>
          <p:nvPr/>
        </p:nvSpPr>
        <p:spPr>
          <a:xfrm>
            <a:off x="13944600" y="3309938"/>
            <a:ext cx="3066491" cy="919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1400" u="none" dirty="0" err="1">
                <a:solidFill>
                  <a:srgbClr val="FF0000"/>
                </a:solidFill>
                <a:latin typeface="Seoul Namsan Condensed Bold"/>
                <a:ea typeface="Seoul Namsan Condensed Bold"/>
              </a:rPr>
              <a:t>JSXElement</a:t>
            </a:r>
            <a:r>
              <a:rPr lang="ko-KR" altLang="en-US" sz="1400" u="none" dirty="0" err="1">
                <a:solidFill>
                  <a:srgbClr val="FF0000"/>
                </a:solidFill>
                <a:latin typeface="Seoul Namsan Condensed Bold"/>
                <a:ea typeface="Seoul Namsan Condensed Bold"/>
              </a:rPr>
              <a:t>를</a:t>
            </a:r>
            <a:r>
              <a:rPr lang="ko-KR" altLang="en-US" sz="1400" u="none" dirty="0">
                <a:solidFill>
                  <a:srgbClr val="FF0000"/>
                </a:solidFill>
                <a:latin typeface="Seoul Namsan Condensed Bold"/>
                <a:ea typeface="Seoul Namsan Condensed Bold"/>
              </a:rPr>
              <a:t> 첫 번째 인수로 선언해 정의</a:t>
            </a:r>
            <a:endParaRPr lang="en-US" altLang="ko-KR" sz="1400" u="none" dirty="0">
              <a:solidFill>
                <a:srgbClr val="FF0000"/>
              </a:solidFill>
              <a:latin typeface="Seoul Namsan Condensed Bold"/>
              <a:ea typeface="Seoul Namsan Condensed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FF0000"/>
                </a:solidFill>
                <a:latin typeface="Seoul Namsan Condensed Bold"/>
                <a:ea typeface="Seoul Namsan Condensed Bold"/>
              </a:rPr>
              <a:t>옵션에 </a:t>
            </a:r>
            <a:r>
              <a:rPr lang="en-US" altLang="ko-KR" sz="1400" dirty="0" err="1">
                <a:solidFill>
                  <a:srgbClr val="FF0000"/>
                </a:solidFill>
                <a:latin typeface="Seoul Namsan Condensed Bold"/>
                <a:ea typeface="Seoul Namsan Condensed Bold"/>
              </a:rPr>
              <a:t>JSXChildren</a:t>
            </a:r>
            <a:r>
              <a:rPr lang="en-US" altLang="ko-KR" sz="1400" dirty="0">
                <a:solidFill>
                  <a:srgbClr val="FF0000"/>
                </a:solidFill>
                <a:latin typeface="Seoul Namsan Condensed Bold"/>
                <a:ea typeface="Seoul Namsan Condensed Bold"/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  <a:latin typeface="Seoul Namsan Condensed Bold"/>
                <a:ea typeface="Seoul Namsan Condensed Bold"/>
              </a:rPr>
              <a:t>JSXAttributes</a:t>
            </a:r>
            <a:r>
              <a:rPr lang="en-US" altLang="ko-KR" sz="1400" dirty="0">
                <a:solidFill>
                  <a:srgbClr val="FF0000"/>
                </a:solidFill>
                <a:latin typeface="Seoul Namsan Condensed Bold"/>
                <a:ea typeface="Seoul Namsan Condensed Bold"/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  <a:latin typeface="Seoul Namsan Condensed Bold"/>
                <a:ea typeface="Seoul Namsan Condensed Bold"/>
              </a:rPr>
              <a:t>JSXStrings</a:t>
            </a:r>
            <a:r>
              <a:rPr lang="ko-KR" altLang="en-US" sz="1400" dirty="0">
                <a:solidFill>
                  <a:srgbClr val="FF0000"/>
                </a:solidFill>
                <a:latin typeface="Seoul Namsan Condensed Bold"/>
                <a:ea typeface="Seoul Namsan Condensed Bold"/>
              </a:rPr>
              <a:t>는 이후 인수로 넘겨주어 처리</a:t>
            </a:r>
            <a:endParaRPr lang="en-US" sz="1400" u="none" dirty="0">
              <a:solidFill>
                <a:srgbClr val="FF0000"/>
              </a:solidFill>
              <a:latin typeface="Seoul Namsan Condensed Bold"/>
              <a:ea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360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425644" cy="10287000"/>
          </a:xfrm>
          <a:custGeom>
            <a:avLst/>
            <a:gdLst/>
            <a:ahLst/>
            <a:cxnLst/>
            <a:rect l="l" t="t" r="r" b="b"/>
            <a:pathLst>
              <a:path w="7425644" h="10287000">
                <a:moveTo>
                  <a:pt x="0" y="0"/>
                </a:moveTo>
                <a:lnTo>
                  <a:pt x="7425644" y="0"/>
                </a:lnTo>
                <a:lnTo>
                  <a:pt x="74256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38" b="-41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829800" y="2171700"/>
            <a:ext cx="5181600" cy="2082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ko-KR" altLang="en-US" sz="6000" dirty="0">
                <a:solidFill>
                  <a:srgbClr val="FFFFFF"/>
                </a:solidFill>
                <a:ea typeface="Arita Dotum Semi-Bold"/>
              </a:rPr>
              <a:t>가상 </a:t>
            </a:r>
            <a:r>
              <a:rPr lang="en-US" altLang="ko-KR" sz="6000" dirty="0">
                <a:solidFill>
                  <a:srgbClr val="FFFFFF"/>
                </a:solidFill>
                <a:ea typeface="Arita Dotum Semi-Bold"/>
              </a:rPr>
              <a:t>DOM</a:t>
            </a:r>
            <a:r>
              <a:rPr lang="ko-KR" altLang="en-US" sz="6000" dirty="0">
                <a:solidFill>
                  <a:srgbClr val="FFFFFF"/>
                </a:solidFill>
                <a:ea typeface="Arita Dotum Semi-Bold"/>
              </a:rPr>
              <a:t>의</a:t>
            </a:r>
            <a:endParaRPr lang="en-US" altLang="ko-KR" sz="6000" dirty="0">
              <a:solidFill>
                <a:srgbClr val="FFFFFF"/>
              </a:solidFill>
              <a:ea typeface="Arita Dotum Semi-Bold"/>
            </a:endParaRPr>
          </a:p>
          <a:p>
            <a:pPr marL="0" lvl="0" indent="0" algn="l">
              <a:lnSpc>
                <a:spcPts val="8400"/>
              </a:lnSpc>
            </a:pPr>
            <a:r>
              <a:rPr lang="ko-KR" altLang="en-US" sz="6000" dirty="0">
                <a:solidFill>
                  <a:srgbClr val="FFFFFF"/>
                </a:solidFill>
                <a:ea typeface="Arita Dotum Semi-Bold"/>
              </a:rPr>
              <a:t> 오해와 진실</a:t>
            </a:r>
            <a:endParaRPr lang="en-US" sz="6000" u="none" dirty="0">
              <a:solidFill>
                <a:srgbClr val="FFFFFF"/>
              </a:solidFill>
              <a:ea typeface="Arita Dotum Semi-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원, 예술, 다채로움이(가) 표시된 사진&#10;&#10;자동 생성된 설명">
            <a:extLst>
              <a:ext uri="{FF2B5EF4-FFF2-40B4-BE49-F238E27FC236}">
                <a16:creationId xmlns:a16="http://schemas.microsoft.com/office/drawing/2014/main" id="{5F6F8013-FF0B-6ABB-CC56-B340543A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0" y="3467100"/>
            <a:ext cx="3860800" cy="3860800"/>
          </a:xfrm>
          <a:prstGeom prst="rect">
            <a:avLst/>
          </a:prstGeom>
        </p:spPr>
      </p:pic>
      <p:pic>
        <p:nvPicPr>
          <p:cNvPr id="9" name="그림 8" descr="삼각형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AE1C8DAD-7C56-A4BA-33F0-306DDEA6A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3771900"/>
            <a:ext cx="3060700" cy="3251200"/>
          </a:xfrm>
          <a:prstGeom prst="rect">
            <a:avLst/>
          </a:prstGeom>
        </p:spPr>
      </p:pic>
      <p:pic>
        <p:nvPicPr>
          <p:cNvPr id="11" name="그림 10" descr="상징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607AD4D8-8C09-A05B-64A4-51022EEB1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771900"/>
            <a:ext cx="3352800" cy="33528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B64A5BFE-DDBC-9D0E-503B-895AD255FE9E}"/>
              </a:ext>
            </a:extLst>
          </p:cNvPr>
          <p:cNvSpPr txBox="1"/>
          <p:nvPr/>
        </p:nvSpPr>
        <p:spPr>
          <a:xfrm>
            <a:off x="2660650" y="961808"/>
            <a:ext cx="14249400" cy="939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altLang="ko-KR" sz="4000" dirty="0" err="1">
                <a:solidFill>
                  <a:srgbClr val="FFFFFF"/>
                </a:solidFill>
                <a:ea typeface="Arita Dotum Semi-Bold"/>
              </a:rPr>
              <a:t>Jquery</a:t>
            </a:r>
            <a:r>
              <a:rPr lang="ko-KR" altLang="en-US" sz="4000" dirty="0">
                <a:solidFill>
                  <a:srgbClr val="FFFFFF"/>
                </a:solidFill>
                <a:ea typeface="Arita Dotum Semi-Bold"/>
              </a:rPr>
              <a:t>는 </a:t>
            </a:r>
            <a:r>
              <a:rPr lang="en-US" altLang="ko-KR" sz="4000" dirty="0">
                <a:solidFill>
                  <a:srgbClr val="FFFFFF"/>
                </a:solidFill>
                <a:ea typeface="Arita Dotum Semi-Bold"/>
              </a:rPr>
              <a:t>Dom</a:t>
            </a:r>
            <a:r>
              <a:rPr lang="ko-KR" altLang="en-US" sz="4000" dirty="0">
                <a:solidFill>
                  <a:srgbClr val="FFFFFF"/>
                </a:solidFill>
                <a:ea typeface="Arita Dotum Semi-Bold"/>
              </a:rPr>
              <a:t>을 간편하게 </a:t>
            </a:r>
            <a:r>
              <a:rPr lang="ko-KR" altLang="en-US" sz="4000" dirty="0" err="1">
                <a:solidFill>
                  <a:srgbClr val="FFFFFF"/>
                </a:solidFill>
                <a:ea typeface="Arita Dotum Semi-Bold"/>
              </a:rPr>
              <a:t>조작가능하지만</a:t>
            </a:r>
            <a:r>
              <a:rPr lang="ko-KR" altLang="en-US" sz="4000" dirty="0">
                <a:solidFill>
                  <a:srgbClr val="FFFFFF"/>
                </a:solidFill>
                <a:ea typeface="Arita Dotum Semi-Bold"/>
              </a:rPr>
              <a:t> 직접 </a:t>
            </a:r>
            <a:r>
              <a:rPr lang="en-US" altLang="ko-KR" sz="4000" dirty="0">
                <a:solidFill>
                  <a:srgbClr val="FFFFFF"/>
                </a:solidFill>
                <a:ea typeface="Arita Dotum Semi-Bold"/>
              </a:rPr>
              <a:t>Dom</a:t>
            </a:r>
            <a:r>
              <a:rPr lang="ko-KR" altLang="en-US" sz="4000" dirty="0">
                <a:solidFill>
                  <a:srgbClr val="FFFFFF"/>
                </a:solidFill>
                <a:ea typeface="Arita Dotum Semi-Bold"/>
              </a:rPr>
              <a:t>을 조작합니다</a:t>
            </a:r>
            <a:r>
              <a:rPr lang="en-US" altLang="ko-KR" sz="4000" dirty="0">
                <a:solidFill>
                  <a:srgbClr val="FFFFFF"/>
                </a:solidFill>
                <a:ea typeface="Arita Dotum Semi-Bold"/>
              </a:rPr>
              <a:t>..</a:t>
            </a:r>
            <a:endParaRPr lang="en-US" sz="4000" u="none" dirty="0">
              <a:solidFill>
                <a:srgbClr val="FFFFFF"/>
              </a:solidFill>
              <a:ea typeface="Arita Dotum Semi-Bold"/>
            </a:endParaRPr>
          </a:p>
        </p:txBody>
      </p:sp>
      <p:sp>
        <p:nvSpPr>
          <p:cNvPr id="13" name="왼쪽 중괄호[L] 12">
            <a:extLst>
              <a:ext uri="{FF2B5EF4-FFF2-40B4-BE49-F238E27FC236}">
                <a16:creationId xmlns:a16="http://schemas.microsoft.com/office/drawing/2014/main" id="{3DADBDAC-0D9C-3E57-7E64-DBB210B0100D}"/>
              </a:ext>
            </a:extLst>
          </p:cNvPr>
          <p:cNvSpPr/>
          <p:nvPr/>
        </p:nvSpPr>
        <p:spPr>
          <a:xfrm rot="16200000">
            <a:off x="12268200" y="4838700"/>
            <a:ext cx="381000" cy="6019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2FAB5F8D-1346-371E-EF12-4537E23F1A0D}"/>
              </a:ext>
            </a:extLst>
          </p:cNvPr>
          <p:cNvSpPr txBox="1"/>
          <p:nvPr/>
        </p:nvSpPr>
        <p:spPr>
          <a:xfrm>
            <a:off x="10310953" y="8345054"/>
            <a:ext cx="4295493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altLang="ko-KR" sz="6000" dirty="0">
                <a:solidFill>
                  <a:srgbClr val="FFFFFF"/>
                </a:solidFill>
                <a:ea typeface="Arita Dotum Semi-Bold"/>
              </a:rPr>
              <a:t>Virtual</a:t>
            </a:r>
            <a:r>
              <a:rPr lang="ko-KR" altLang="en-US" sz="6000" dirty="0">
                <a:solidFill>
                  <a:srgbClr val="FFFFFF"/>
                </a:solidFill>
                <a:ea typeface="Arita Dotum Semi-Bold"/>
              </a:rPr>
              <a:t> </a:t>
            </a:r>
            <a:r>
              <a:rPr lang="en-US" altLang="ko-KR" sz="6000" dirty="0">
                <a:solidFill>
                  <a:srgbClr val="FFFFFF"/>
                </a:solidFill>
                <a:ea typeface="Arita Dotum Semi-Bold"/>
              </a:rPr>
              <a:t>DOM</a:t>
            </a:r>
            <a:endParaRPr lang="en-US" sz="6000" u="none" dirty="0">
              <a:solidFill>
                <a:srgbClr val="FFFFFF"/>
              </a:solidFill>
              <a:ea typeface="Arita Dotum Semi-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62C8E72-DB93-46AF-2F7F-6AD811986630}"/>
              </a:ext>
            </a:extLst>
          </p:cNvPr>
          <p:cNvSpPr txBox="1"/>
          <p:nvPr/>
        </p:nvSpPr>
        <p:spPr>
          <a:xfrm>
            <a:off x="1524000" y="7505700"/>
            <a:ext cx="3810000" cy="2088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altLang="ko-KR" sz="6000" dirty="0">
                <a:solidFill>
                  <a:srgbClr val="FFFFFF"/>
                </a:solidFill>
                <a:ea typeface="Arita Dotum Semi-Bold"/>
              </a:rPr>
              <a:t>Incremental</a:t>
            </a:r>
            <a:r>
              <a:rPr lang="ko-KR" altLang="en-US" sz="6000" dirty="0">
                <a:solidFill>
                  <a:srgbClr val="FFFFFF"/>
                </a:solidFill>
                <a:ea typeface="Arita Dotum Semi-Bold"/>
              </a:rPr>
              <a:t> </a:t>
            </a:r>
            <a:r>
              <a:rPr lang="en-US" altLang="ko-KR" sz="6000" dirty="0">
                <a:solidFill>
                  <a:srgbClr val="FFFFFF"/>
                </a:solidFill>
                <a:ea typeface="Arita Dotum Semi-Bold"/>
              </a:rPr>
              <a:t>DOM</a:t>
            </a:r>
            <a:endParaRPr lang="en-US" sz="6000" u="none" dirty="0">
              <a:solidFill>
                <a:srgbClr val="FFFFFF"/>
              </a:solidFill>
              <a:ea typeface="Arita Dotum Semi-Bold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D5DBDD6-641E-87C0-12EE-CC49B913C85B}"/>
              </a:ext>
            </a:extLst>
          </p:cNvPr>
          <p:cNvSpPr/>
          <p:nvPr/>
        </p:nvSpPr>
        <p:spPr>
          <a:xfrm>
            <a:off x="7970822" y="864755"/>
            <a:ext cx="3048000" cy="27420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 descr="JavaScript/JQuery] 다운로드 방법, 적용 방법, CDN 사용법, jQuery 사용법 — 페레로">
            <a:extLst>
              <a:ext uri="{FF2B5EF4-FFF2-40B4-BE49-F238E27FC236}">
                <a16:creationId xmlns:a16="http://schemas.microsoft.com/office/drawing/2014/main" id="{91D3BD09-39D6-39BD-99AE-009282AC0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22" y="952377"/>
            <a:ext cx="24892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0" animBg="1"/>
      <p:bldP spid="14" grpId="0"/>
      <p:bldP spid="15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049691-1AC3-9381-C2ED-CEAA8462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33500"/>
            <a:ext cx="9296400" cy="323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913A139A-4D8B-824E-B83A-B56973B6FE6D}"/>
              </a:ext>
            </a:extLst>
          </p:cNvPr>
          <p:cNvSpPr txBox="1"/>
          <p:nvPr/>
        </p:nvSpPr>
        <p:spPr>
          <a:xfrm>
            <a:off x="4495800" y="5905500"/>
            <a:ext cx="8439150" cy="2848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200000"/>
              </a:lnSpc>
            </a:pPr>
            <a:r>
              <a:rPr lang="ko-KR" altLang="en-US" sz="2400" dirty="0">
                <a:solidFill>
                  <a:srgbClr val="FFFFFF"/>
                </a:solidFill>
                <a:ea typeface="Arita Dotum Semi-Bold"/>
              </a:rPr>
              <a:t>작은 번들 사이즈</a:t>
            </a:r>
            <a:endParaRPr lang="en-US" altLang="ko-KR" sz="2400" dirty="0">
              <a:solidFill>
                <a:srgbClr val="FFFFFF"/>
              </a:solidFill>
              <a:ea typeface="Arita Dotum Semi-Bold"/>
            </a:endParaRPr>
          </a:p>
          <a:p>
            <a:pPr marL="0" lvl="0" indent="0">
              <a:lnSpc>
                <a:spcPct val="200000"/>
              </a:lnSpc>
            </a:pPr>
            <a:r>
              <a:rPr lang="ko-KR" altLang="en-US" sz="2400" dirty="0">
                <a:solidFill>
                  <a:srgbClr val="FFFFFF"/>
                </a:solidFill>
                <a:ea typeface="Arita Dotum Semi-Bold"/>
              </a:rPr>
              <a:t>작은 프로젝트지만 </a:t>
            </a:r>
            <a:r>
              <a:rPr lang="ko-KR" altLang="en-US" sz="2400" dirty="0" err="1">
                <a:solidFill>
                  <a:srgbClr val="FFFFFF"/>
                </a:solidFill>
                <a:ea typeface="Arita Dotum Semi-Bold"/>
              </a:rPr>
              <a:t>보일러플레이트가</a:t>
            </a:r>
            <a:r>
              <a:rPr lang="ko-KR" altLang="en-US" sz="2400" dirty="0">
                <a:solidFill>
                  <a:srgbClr val="FFFFFF"/>
                </a:solidFill>
                <a:ea typeface="Arita Dotum Semi-Bold"/>
              </a:rPr>
              <a:t> 큰 코드를 작성할 필요가 없음</a:t>
            </a:r>
            <a:endParaRPr lang="en-US" altLang="ko-KR" sz="2400" dirty="0">
              <a:solidFill>
                <a:srgbClr val="FFFFFF"/>
              </a:solidFill>
              <a:ea typeface="Arita Dotum Semi-Bold"/>
            </a:endParaRPr>
          </a:p>
          <a:p>
            <a:pPr marL="0" lvl="0" indent="0">
              <a:lnSpc>
                <a:spcPct val="200000"/>
              </a:lnSpc>
            </a:pPr>
            <a:r>
              <a:rPr lang="ko-KR" altLang="en-US" sz="2400" dirty="0">
                <a:solidFill>
                  <a:srgbClr val="FFFFFF"/>
                </a:solidFill>
                <a:ea typeface="Arita Dotum Semi-Bold"/>
              </a:rPr>
              <a:t>학습 곡선이 비교적 매우 낮음</a:t>
            </a:r>
            <a:endParaRPr lang="en-US" altLang="ko-KR" sz="2400" dirty="0">
              <a:solidFill>
                <a:srgbClr val="FFFFFF"/>
              </a:solidFill>
              <a:ea typeface="Arita Dotum Semi-Bold"/>
            </a:endParaRPr>
          </a:p>
          <a:p>
            <a:pPr marL="0" lvl="0" indent="0">
              <a:lnSpc>
                <a:spcPct val="200000"/>
              </a:lnSpc>
            </a:pPr>
            <a:r>
              <a:rPr lang="ko-KR" altLang="en-US" sz="2400" u="none" dirty="0">
                <a:solidFill>
                  <a:srgbClr val="FFFFFF"/>
                </a:solidFill>
                <a:ea typeface="Arita Dotum Semi-Bold"/>
              </a:rPr>
              <a:t>그리고</a:t>
            </a:r>
            <a:r>
              <a:rPr lang="en-US" altLang="ko-KR" sz="2400" u="none" dirty="0">
                <a:solidFill>
                  <a:srgbClr val="FFFFFF"/>
                </a:solidFill>
                <a:ea typeface="Arita Dotum Semi-Bold"/>
              </a:rPr>
              <a:t>…</a:t>
            </a:r>
            <a:endParaRPr lang="en-US" sz="2400" u="none" dirty="0">
              <a:solidFill>
                <a:srgbClr val="FFFFFF"/>
              </a:solidFill>
              <a:ea typeface="Arita Dotum Semi-Bold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2EF9A17-A73B-8BFF-5A58-1A205B103D25}"/>
              </a:ext>
            </a:extLst>
          </p:cNvPr>
          <p:cNvSpPr txBox="1"/>
          <p:nvPr/>
        </p:nvSpPr>
        <p:spPr>
          <a:xfrm>
            <a:off x="5638800" y="7942454"/>
            <a:ext cx="6553200" cy="100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ko-KR" altLang="en-US" sz="6000" dirty="0">
                <a:solidFill>
                  <a:srgbClr val="FFFFFF"/>
                </a:solidFill>
                <a:ea typeface="Arita Dotum Semi-Bold"/>
              </a:rPr>
              <a:t>가상 </a:t>
            </a:r>
            <a:r>
              <a:rPr lang="en-US" altLang="ko-KR" sz="6000" dirty="0">
                <a:solidFill>
                  <a:srgbClr val="FFFFFF"/>
                </a:solidFill>
                <a:ea typeface="Arita Dotum Semi-Bold"/>
              </a:rPr>
              <a:t>DOM</a:t>
            </a:r>
            <a:r>
              <a:rPr lang="ko-KR" altLang="en-US" sz="6000" dirty="0">
                <a:solidFill>
                  <a:srgbClr val="FFFFFF"/>
                </a:solidFill>
                <a:ea typeface="Arita Dotum Semi-Bold"/>
              </a:rPr>
              <a:t>이 없다</a:t>
            </a:r>
            <a:r>
              <a:rPr lang="en-US" altLang="ko-KR" sz="6000" dirty="0">
                <a:solidFill>
                  <a:srgbClr val="FFFFFF"/>
                </a:solidFill>
                <a:ea typeface="Arita Dotum Semi-Bold"/>
              </a:rPr>
              <a:t>.</a:t>
            </a:r>
            <a:endParaRPr lang="en-US" sz="6000" u="none" dirty="0">
              <a:solidFill>
                <a:srgbClr val="FFFFFF"/>
              </a:solidFill>
              <a:ea typeface="Arita Dotum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1389</Words>
  <Application>Microsoft Macintosh PowerPoint</Application>
  <PresentationFormat>사용자 지정</PresentationFormat>
  <Paragraphs>135</Paragraphs>
  <Slides>21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Arita Dotum Semi-Bold</vt:lpstr>
      <vt:lpstr>Overpass</vt:lpstr>
      <vt:lpstr>Arita Dotum Thin</vt:lpstr>
      <vt:lpstr>Calibri</vt:lpstr>
      <vt:lpstr>Apple SD Gothic Neo</vt:lpstr>
      <vt:lpstr>맑은 고딕</vt:lpstr>
      <vt:lpstr>Seoul Namsan Condensed Ultra-Bold</vt:lpstr>
      <vt:lpstr>Arial</vt:lpstr>
      <vt:lpstr>Helvetica Neue</vt:lpstr>
      <vt:lpstr>Seoul Namsan Condensed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흰색 어두운 간단한 프레젠테이션</dc:title>
  <cp:lastModifiedBy>최 현우</cp:lastModifiedBy>
  <cp:revision>11</cp:revision>
  <dcterms:created xsi:type="dcterms:W3CDTF">2006-08-16T00:00:00Z</dcterms:created>
  <dcterms:modified xsi:type="dcterms:W3CDTF">2024-02-16T12:07:57Z</dcterms:modified>
  <dc:identifier>DAF8q9EedwA</dc:identifier>
</cp:coreProperties>
</file>